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5"/>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2" r:id="rId16"/>
    <p:sldId id="271" r:id="rId17"/>
    <p:sldId id="273" r:id="rId18"/>
    <p:sldId id="274" r:id="rId19"/>
    <p:sldId id="275" r:id="rId20"/>
    <p:sldId id="276" r:id="rId21"/>
    <p:sldId id="279" r:id="rId22"/>
    <p:sldId id="278" r:id="rId23"/>
    <p:sldId id="280" r:id="rId24"/>
    <p:sldId id="281" r:id="rId25"/>
    <p:sldId id="282" r:id="rId26"/>
    <p:sldId id="283" r:id="rId27"/>
    <p:sldId id="285" r:id="rId28"/>
    <p:sldId id="286" r:id="rId29"/>
    <p:sldId id="292" r:id="rId30"/>
    <p:sldId id="293" r:id="rId31"/>
    <p:sldId id="294" r:id="rId32"/>
    <p:sldId id="287" r:id="rId33"/>
    <p:sldId id="295" r:id="rId34"/>
    <p:sldId id="298" r:id="rId35"/>
    <p:sldId id="299" r:id="rId36"/>
    <p:sldId id="300" r:id="rId37"/>
    <p:sldId id="301" r:id="rId38"/>
    <p:sldId id="302" r:id="rId39"/>
    <p:sldId id="288" r:id="rId40"/>
    <p:sldId id="303" r:id="rId41"/>
    <p:sldId id="304" r:id="rId42"/>
    <p:sldId id="305" r:id="rId43"/>
    <p:sldId id="306" r:id="rId44"/>
    <p:sldId id="307" r:id="rId45"/>
    <p:sldId id="289" r:id="rId46"/>
    <p:sldId id="308" r:id="rId47"/>
    <p:sldId id="309" r:id="rId48"/>
    <p:sldId id="290" r:id="rId49"/>
    <p:sldId id="310" r:id="rId50"/>
    <p:sldId id="319" r:id="rId51"/>
    <p:sldId id="320" r:id="rId52"/>
    <p:sldId id="321" r:id="rId53"/>
    <p:sldId id="322" r:id="rId54"/>
    <p:sldId id="311" r:id="rId55"/>
    <p:sldId id="291" r:id="rId56"/>
    <p:sldId id="312" r:id="rId57"/>
    <p:sldId id="313" r:id="rId58"/>
    <p:sldId id="314" r:id="rId59"/>
    <p:sldId id="315" r:id="rId60"/>
    <p:sldId id="316" r:id="rId61"/>
    <p:sldId id="317" r:id="rId62"/>
    <p:sldId id="318" r:id="rId63"/>
    <p:sldId id="25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18C2FF"/>
    <a:srgbClr val="489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6" autoAdjust="0"/>
    <p:restoredTop sz="94788"/>
  </p:normalViewPr>
  <p:slideViewPr>
    <p:cSldViewPr snapToGrid="0">
      <p:cViewPr varScale="1">
        <p:scale>
          <a:sx n="81" d="100"/>
          <a:sy n="81" d="100"/>
        </p:scale>
        <p:origin x="184" y="2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67E578-7E69-472C-A3F6-8868FA4C471D}" type="datetimeFigureOut">
              <a:rPr lang="en-GB" smtClean="0"/>
              <a:pPr/>
              <a:t>18/04/2016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FFEDEB-EB55-4F18-B06D-FE2F4F94DEE6}" type="slidenum">
              <a:rPr lang="en-GB" smtClean="0"/>
              <a:pPr/>
              <a:t>‹#›</a:t>
            </a:fld>
            <a:endParaRPr lang="en-GB"/>
          </a:p>
        </p:txBody>
      </p:sp>
    </p:spTree>
    <p:extLst>
      <p:ext uri="{BB962C8B-B14F-4D97-AF65-F5344CB8AC3E}">
        <p14:creationId xmlns:p14="http://schemas.microsoft.com/office/powerpoint/2010/main" val="2107153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1</a:t>
            </a:fld>
            <a:endParaRPr lang="en-GB"/>
          </a:p>
        </p:txBody>
      </p:sp>
    </p:spTree>
    <p:extLst>
      <p:ext uri="{BB962C8B-B14F-4D97-AF65-F5344CB8AC3E}">
        <p14:creationId xmlns:p14="http://schemas.microsoft.com/office/powerpoint/2010/main" val="4043813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10</a:t>
            </a:fld>
            <a:endParaRPr lang="en-GB"/>
          </a:p>
        </p:txBody>
      </p:sp>
    </p:spTree>
    <p:extLst>
      <p:ext uri="{BB962C8B-B14F-4D97-AF65-F5344CB8AC3E}">
        <p14:creationId xmlns:p14="http://schemas.microsoft.com/office/powerpoint/2010/main" val="1491135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11</a:t>
            </a:fld>
            <a:endParaRPr lang="en-GB"/>
          </a:p>
        </p:txBody>
      </p:sp>
    </p:spTree>
    <p:extLst>
      <p:ext uri="{BB962C8B-B14F-4D97-AF65-F5344CB8AC3E}">
        <p14:creationId xmlns:p14="http://schemas.microsoft.com/office/powerpoint/2010/main" val="704832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12</a:t>
            </a:fld>
            <a:endParaRPr lang="en-GB"/>
          </a:p>
        </p:txBody>
      </p:sp>
    </p:spTree>
    <p:extLst>
      <p:ext uri="{BB962C8B-B14F-4D97-AF65-F5344CB8AC3E}">
        <p14:creationId xmlns:p14="http://schemas.microsoft.com/office/powerpoint/2010/main" val="1567002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13</a:t>
            </a:fld>
            <a:endParaRPr lang="en-GB"/>
          </a:p>
        </p:txBody>
      </p:sp>
    </p:spTree>
    <p:extLst>
      <p:ext uri="{BB962C8B-B14F-4D97-AF65-F5344CB8AC3E}">
        <p14:creationId xmlns:p14="http://schemas.microsoft.com/office/powerpoint/2010/main" val="1482757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14</a:t>
            </a:fld>
            <a:endParaRPr lang="en-GB"/>
          </a:p>
        </p:txBody>
      </p:sp>
    </p:spTree>
    <p:extLst>
      <p:ext uri="{BB962C8B-B14F-4D97-AF65-F5344CB8AC3E}">
        <p14:creationId xmlns:p14="http://schemas.microsoft.com/office/powerpoint/2010/main" val="1549999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15</a:t>
            </a:fld>
            <a:endParaRPr lang="en-GB"/>
          </a:p>
        </p:txBody>
      </p:sp>
    </p:spTree>
    <p:extLst>
      <p:ext uri="{BB962C8B-B14F-4D97-AF65-F5344CB8AC3E}">
        <p14:creationId xmlns:p14="http://schemas.microsoft.com/office/powerpoint/2010/main" val="373040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16</a:t>
            </a:fld>
            <a:endParaRPr lang="en-GB"/>
          </a:p>
        </p:txBody>
      </p:sp>
    </p:spTree>
    <p:extLst>
      <p:ext uri="{BB962C8B-B14F-4D97-AF65-F5344CB8AC3E}">
        <p14:creationId xmlns:p14="http://schemas.microsoft.com/office/powerpoint/2010/main" val="569785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17</a:t>
            </a:fld>
            <a:endParaRPr lang="en-GB"/>
          </a:p>
        </p:txBody>
      </p:sp>
    </p:spTree>
    <p:extLst>
      <p:ext uri="{BB962C8B-B14F-4D97-AF65-F5344CB8AC3E}">
        <p14:creationId xmlns:p14="http://schemas.microsoft.com/office/powerpoint/2010/main" val="2048838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18</a:t>
            </a:fld>
            <a:endParaRPr lang="en-GB"/>
          </a:p>
        </p:txBody>
      </p:sp>
    </p:spTree>
    <p:extLst>
      <p:ext uri="{BB962C8B-B14F-4D97-AF65-F5344CB8AC3E}">
        <p14:creationId xmlns:p14="http://schemas.microsoft.com/office/powerpoint/2010/main" val="1091954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19</a:t>
            </a:fld>
            <a:endParaRPr lang="en-GB"/>
          </a:p>
        </p:txBody>
      </p:sp>
    </p:spTree>
    <p:extLst>
      <p:ext uri="{BB962C8B-B14F-4D97-AF65-F5344CB8AC3E}">
        <p14:creationId xmlns:p14="http://schemas.microsoft.com/office/powerpoint/2010/main" val="1112985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2</a:t>
            </a:fld>
            <a:endParaRPr lang="en-GB"/>
          </a:p>
        </p:txBody>
      </p:sp>
    </p:spTree>
    <p:extLst>
      <p:ext uri="{BB962C8B-B14F-4D97-AF65-F5344CB8AC3E}">
        <p14:creationId xmlns:p14="http://schemas.microsoft.com/office/powerpoint/2010/main" val="3469511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20</a:t>
            </a:fld>
            <a:endParaRPr lang="en-GB"/>
          </a:p>
        </p:txBody>
      </p:sp>
    </p:spTree>
    <p:extLst>
      <p:ext uri="{BB962C8B-B14F-4D97-AF65-F5344CB8AC3E}">
        <p14:creationId xmlns:p14="http://schemas.microsoft.com/office/powerpoint/2010/main" val="1570807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6FFEDEB-EB55-4F18-B06D-FE2F4F94DEE6}" type="slidenum">
              <a:rPr lang="en-GB" smtClean="0"/>
              <a:pPr/>
              <a:t>21</a:t>
            </a:fld>
            <a:endParaRPr lang="en-GB"/>
          </a:p>
        </p:txBody>
      </p:sp>
    </p:spTree>
    <p:extLst>
      <p:ext uri="{BB962C8B-B14F-4D97-AF65-F5344CB8AC3E}">
        <p14:creationId xmlns:p14="http://schemas.microsoft.com/office/powerpoint/2010/main" val="467653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6FFEDEB-EB55-4F18-B06D-FE2F4F94DEE6}" type="slidenum">
              <a:rPr lang="en-GB" smtClean="0"/>
              <a:pPr/>
              <a:t>22</a:t>
            </a:fld>
            <a:endParaRPr lang="en-GB"/>
          </a:p>
        </p:txBody>
      </p:sp>
    </p:spTree>
    <p:extLst>
      <p:ext uri="{BB962C8B-B14F-4D97-AF65-F5344CB8AC3E}">
        <p14:creationId xmlns:p14="http://schemas.microsoft.com/office/powerpoint/2010/main" val="437759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6FFEDEB-EB55-4F18-B06D-FE2F4F94DEE6}" type="slidenum">
              <a:rPr lang="en-GB" smtClean="0"/>
              <a:pPr/>
              <a:t>23</a:t>
            </a:fld>
            <a:endParaRPr lang="en-GB"/>
          </a:p>
        </p:txBody>
      </p:sp>
    </p:spTree>
    <p:extLst>
      <p:ext uri="{BB962C8B-B14F-4D97-AF65-F5344CB8AC3E}">
        <p14:creationId xmlns:p14="http://schemas.microsoft.com/office/powerpoint/2010/main" val="457454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6FFEDEB-EB55-4F18-B06D-FE2F4F94DEE6}" type="slidenum">
              <a:rPr lang="en-GB" smtClean="0"/>
              <a:pPr/>
              <a:t>24</a:t>
            </a:fld>
            <a:endParaRPr lang="en-GB"/>
          </a:p>
        </p:txBody>
      </p:sp>
    </p:spTree>
    <p:extLst>
      <p:ext uri="{BB962C8B-B14F-4D97-AF65-F5344CB8AC3E}">
        <p14:creationId xmlns:p14="http://schemas.microsoft.com/office/powerpoint/2010/main" val="250995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6FFEDEB-EB55-4F18-B06D-FE2F4F94DEE6}" type="slidenum">
              <a:rPr lang="en-GB" smtClean="0"/>
              <a:pPr/>
              <a:t>25</a:t>
            </a:fld>
            <a:endParaRPr lang="en-GB"/>
          </a:p>
        </p:txBody>
      </p:sp>
    </p:spTree>
    <p:extLst>
      <p:ext uri="{BB962C8B-B14F-4D97-AF65-F5344CB8AC3E}">
        <p14:creationId xmlns:p14="http://schemas.microsoft.com/office/powerpoint/2010/main" val="16234818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6FFEDEB-EB55-4F18-B06D-FE2F4F94DEE6}" type="slidenum">
              <a:rPr lang="en-GB" smtClean="0"/>
              <a:pPr/>
              <a:t>26</a:t>
            </a:fld>
            <a:endParaRPr lang="en-GB"/>
          </a:p>
        </p:txBody>
      </p:sp>
    </p:spTree>
    <p:extLst>
      <p:ext uri="{BB962C8B-B14F-4D97-AF65-F5344CB8AC3E}">
        <p14:creationId xmlns:p14="http://schemas.microsoft.com/office/powerpoint/2010/main" val="1026444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27</a:t>
            </a:fld>
            <a:endParaRPr lang="en-GB"/>
          </a:p>
        </p:txBody>
      </p:sp>
    </p:spTree>
    <p:extLst>
      <p:ext uri="{BB962C8B-B14F-4D97-AF65-F5344CB8AC3E}">
        <p14:creationId xmlns:p14="http://schemas.microsoft.com/office/powerpoint/2010/main" val="1822797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28</a:t>
            </a:fld>
            <a:endParaRPr lang="en-GB"/>
          </a:p>
        </p:txBody>
      </p:sp>
    </p:spTree>
    <p:extLst>
      <p:ext uri="{BB962C8B-B14F-4D97-AF65-F5344CB8AC3E}">
        <p14:creationId xmlns:p14="http://schemas.microsoft.com/office/powerpoint/2010/main" val="355088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6FFEDEB-EB55-4F18-B06D-FE2F4F94DEE6}" type="slidenum">
              <a:rPr lang="en-GB" smtClean="0"/>
              <a:pPr/>
              <a:t>29</a:t>
            </a:fld>
            <a:endParaRPr lang="en-GB"/>
          </a:p>
        </p:txBody>
      </p:sp>
    </p:spTree>
    <p:extLst>
      <p:ext uri="{BB962C8B-B14F-4D97-AF65-F5344CB8AC3E}">
        <p14:creationId xmlns:p14="http://schemas.microsoft.com/office/powerpoint/2010/main" val="1535202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3</a:t>
            </a:fld>
            <a:endParaRPr lang="en-GB"/>
          </a:p>
        </p:txBody>
      </p:sp>
    </p:spTree>
    <p:extLst>
      <p:ext uri="{BB962C8B-B14F-4D97-AF65-F5344CB8AC3E}">
        <p14:creationId xmlns:p14="http://schemas.microsoft.com/office/powerpoint/2010/main" val="660140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6FFEDEB-EB55-4F18-B06D-FE2F4F94DEE6}" type="slidenum">
              <a:rPr lang="en-GB" smtClean="0"/>
              <a:pPr/>
              <a:t>30</a:t>
            </a:fld>
            <a:endParaRPr lang="en-GB"/>
          </a:p>
        </p:txBody>
      </p:sp>
    </p:spTree>
    <p:extLst>
      <p:ext uri="{BB962C8B-B14F-4D97-AF65-F5344CB8AC3E}">
        <p14:creationId xmlns:p14="http://schemas.microsoft.com/office/powerpoint/2010/main" val="1312289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6FFEDEB-EB55-4F18-B06D-FE2F4F94DEE6}" type="slidenum">
              <a:rPr lang="en-GB" smtClean="0"/>
              <a:pPr/>
              <a:t>31</a:t>
            </a:fld>
            <a:endParaRPr lang="en-GB"/>
          </a:p>
        </p:txBody>
      </p:sp>
    </p:spTree>
    <p:extLst>
      <p:ext uri="{BB962C8B-B14F-4D97-AF65-F5344CB8AC3E}">
        <p14:creationId xmlns:p14="http://schemas.microsoft.com/office/powerpoint/2010/main" val="1365469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32</a:t>
            </a:fld>
            <a:endParaRPr lang="en-GB"/>
          </a:p>
        </p:txBody>
      </p:sp>
    </p:spTree>
    <p:extLst>
      <p:ext uri="{BB962C8B-B14F-4D97-AF65-F5344CB8AC3E}">
        <p14:creationId xmlns:p14="http://schemas.microsoft.com/office/powerpoint/2010/main" val="257270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33</a:t>
            </a:fld>
            <a:endParaRPr lang="en-GB"/>
          </a:p>
        </p:txBody>
      </p:sp>
    </p:spTree>
    <p:extLst>
      <p:ext uri="{BB962C8B-B14F-4D97-AF65-F5344CB8AC3E}">
        <p14:creationId xmlns:p14="http://schemas.microsoft.com/office/powerpoint/2010/main" val="17930679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34</a:t>
            </a:fld>
            <a:endParaRPr lang="en-GB"/>
          </a:p>
        </p:txBody>
      </p:sp>
    </p:spTree>
    <p:extLst>
      <p:ext uri="{BB962C8B-B14F-4D97-AF65-F5344CB8AC3E}">
        <p14:creationId xmlns:p14="http://schemas.microsoft.com/office/powerpoint/2010/main" val="8785660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35</a:t>
            </a:fld>
            <a:endParaRPr lang="en-GB"/>
          </a:p>
        </p:txBody>
      </p:sp>
    </p:spTree>
    <p:extLst>
      <p:ext uri="{BB962C8B-B14F-4D97-AF65-F5344CB8AC3E}">
        <p14:creationId xmlns:p14="http://schemas.microsoft.com/office/powerpoint/2010/main" val="885466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36</a:t>
            </a:fld>
            <a:endParaRPr lang="en-GB"/>
          </a:p>
        </p:txBody>
      </p:sp>
    </p:spTree>
    <p:extLst>
      <p:ext uri="{BB962C8B-B14F-4D97-AF65-F5344CB8AC3E}">
        <p14:creationId xmlns:p14="http://schemas.microsoft.com/office/powerpoint/2010/main" val="3530380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37</a:t>
            </a:fld>
            <a:endParaRPr lang="en-GB"/>
          </a:p>
        </p:txBody>
      </p:sp>
    </p:spTree>
    <p:extLst>
      <p:ext uri="{BB962C8B-B14F-4D97-AF65-F5344CB8AC3E}">
        <p14:creationId xmlns:p14="http://schemas.microsoft.com/office/powerpoint/2010/main" val="13063841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38</a:t>
            </a:fld>
            <a:endParaRPr lang="en-GB"/>
          </a:p>
        </p:txBody>
      </p:sp>
    </p:spTree>
    <p:extLst>
      <p:ext uri="{BB962C8B-B14F-4D97-AF65-F5344CB8AC3E}">
        <p14:creationId xmlns:p14="http://schemas.microsoft.com/office/powerpoint/2010/main" val="15284167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39</a:t>
            </a:fld>
            <a:endParaRPr lang="en-GB"/>
          </a:p>
        </p:txBody>
      </p:sp>
    </p:spTree>
    <p:extLst>
      <p:ext uri="{BB962C8B-B14F-4D97-AF65-F5344CB8AC3E}">
        <p14:creationId xmlns:p14="http://schemas.microsoft.com/office/powerpoint/2010/main" val="610362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4</a:t>
            </a:fld>
            <a:endParaRPr lang="en-GB"/>
          </a:p>
        </p:txBody>
      </p:sp>
    </p:spTree>
    <p:extLst>
      <p:ext uri="{BB962C8B-B14F-4D97-AF65-F5344CB8AC3E}">
        <p14:creationId xmlns:p14="http://schemas.microsoft.com/office/powerpoint/2010/main" val="14355509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40</a:t>
            </a:fld>
            <a:endParaRPr lang="en-GB"/>
          </a:p>
        </p:txBody>
      </p:sp>
    </p:spTree>
    <p:extLst>
      <p:ext uri="{BB962C8B-B14F-4D97-AF65-F5344CB8AC3E}">
        <p14:creationId xmlns:p14="http://schemas.microsoft.com/office/powerpoint/2010/main" val="198158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41</a:t>
            </a:fld>
            <a:endParaRPr lang="en-GB"/>
          </a:p>
        </p:txBody>
      </p:sp>
    </p:spTree>
    <p:extLst>
      <p:ext uri="{BB962C8B-B14F-4D97-AF65-F5344CB8AC3E}">
        <p14:creationId xmlns:p14="http://schemas.microsoft.com/office/powerpoint/2010/main" val="3167748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42</a:t>
            </a:fld>
            <a:endParaRPr lang="en-GB"/>
          </a:p>
        </p:txBody>
      </p:sp>
    </p:spTree>
    <p:extLst>
      <p:ext uri="{BB962C8B-B14F-4D97-AF65-F5344CB8AC3E}">
        <p14:creationId xmlns:p14="http://schemas.microsoft.com/office/powerpoint/2010/main" val="15404950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43</a:t>
            </a:fld>
            <a:endParaRPr lang="en-GB"/>
          </a:p>
        </p:txBody>
      </p:sp>
    </p:spTree>
    <p:extLst>
      <p:ext uri="{BB962C8B-B14F-4D97-AF65-F5344CB8AC3E}">
        <p14:creationId xmlns:p14="http://schemas.microsoft.com/office/powerpoint/2010/main" val="1645543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44</a:t>
            </a:fld>
            <a:endParaRPr lang="en-GB"/>
          </a:p>
        </p:txBody>
      </p:sp>
    </p:spTree>
    <p:extLst>
      <p:ext uri="{BB962C8B-B14F-4D97-AF65-F5344CB8AC3E}">
        <p14:creationId xmlns:p14="http://schemas.microsoft.com/office/powerpoint/2010/main" val="2584232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6FFEDEB-EB55-4F18-B06D-FE2F4F94DEE6}" type="slidenum">
              <a:rPr lang="en-GB" smtClean="0"/>
              <a:pPr/>
              <a:t>45</a:t>
            </a:fld>
            <a:endParaRPr lang="en-GB"/>
          </a:p>
        </p:txBody>
      </p:sp>
    </p:spTree>
    <p:extLst>
      <p:ext uri="{BB962C8B-B14F-4D97-AF65-F5344CB8AC3E}">
        <p14:creationId xmlns:p14="http://schemas.microsoft.com/office/powerpoint/2010/main" val="18765267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46</a:t>
            </a:fld>
            <a:endParaRPr lang="en-GB"/>
          </a:p>
        </p:txBody>
      </p:sp>
    </p:spTree>
    <p:extLst>
      <p:ext uri="{BB962C8B-B14F-4D97-AF65-F5344CB8AC3E}">
        <p14:creationId xmlns:p14="http://schemas.microsoft.com/office/powerpoint/2010/main" val="8396787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47</a:t>
            </a:fld>
            <a:endParaRPr lang="en-GB"/>
          </a:p>
        </p:txBody>
      </p:sp>
    </p:spTree>
    <p:extLst>
      <p:ext uri="{BB962C8B-B14F-4D97-AF65-F5344CB8AC3E}">
        <p14:creationId xmlns:p14="http://schemas.microsoft.com/office/powerpoint/2010/main" val="17460014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48</a:t>
            </a:fld>
            <a:endParaRPr lang="en-GB"/>
          </a:p>
        </p:txBody>
      </p:sp>
    </p:spTree>
    <p:extLst>
      <p:ext uri="{BB962C8B-B14F-4D97-AF65-F5344CB8AC3E}">
        <p14:creationId xmlns:p14="http://schemas.microsoft.com/office/powerpoint/2010/main" val="3697701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49</a:t>
            </a:fld>
            <a:endParaRPr lang="en-GB"/>
          </a:p>
        </p:txBody>
      </p:sp>
    </p:spTree>
    <p:extLst>
      <p:ext uri="{BB962C8B-B14F-4D97-AF65-F5344CB8AC3E}">
        <p14:creationId xmlns:p14="http://schemas.microsoft.com/office/powerpoint/2010/main" val="5868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5</a:t>
            </a:fld>
            <a:endParaRPr lang="en-GB"/>
          </a:p>
        </p:txBody>
      </p:sp>
    </p:spTree>
    <p:extLst>
      <p:ext uri="{BB962C8B-B14F-4D97-AF65-F5344CB8AC3E}">
        <p14:creationId xmlns:p14="http://schemas.microsoft.com/office/powerpoint/2010/main" val="2527094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50</a:t>
            </a:fld>
            <a:endParaRPr lang="en-GB"/>
          </a:p>
        </p:txBody>
      </p:sp>
    </p:spTree>
    <p:extLst>
      <p:ext uri="{BB962C8B-B14F-4D97-AF65-F5344CB8AC3E}">
        <p14:creationId xmlns:p14="http://schemas.microsoft.com/office/powerpoint/2010/main" val="4751326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51</a:t>
            </a:fld>
            <a:endParaRPr lang="en-GB"/>
          </a:p>
        </p:txBody>
      </p:sp>
    </p:spTree>
    <p:extLst>
      <p:ext uri="{BB962C8B-B14F-4D97-AF65-F5344CB8AC3E}">
        <p14:creationId xmlns:p14="http://schemas.microsoft.com/office/powerpoint/2010/main" val="7978126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52</a:t>
            </a:fld>
            <a:endParaRPr lang="en-GB"/>
          </a:p>
        </p:txBody>
      </p:sp>
    </p:spTree>
    <p:extLst>
      <p:ext uri="{BB962C8B-B14F-4D97-AF65-F5344CB8AC3E}">
        <p14:creationId xmlns:p14="http://schemas.microsoft.com/office/powerpoint/2010/main" val="7001457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53</a:t>
            </a:fld>
            <a:endParaRPr lang="en-GB"/>
          </a:p>
        </p:txBody>
      </p:sp>
    </p:spTree>
    <p:extLst>
      <p:ext uri="{BB962C8B-B14F-4D97-AF65-F5344CB8AC3E}">
        <p14:creationId xmlns:p14="http://schemas.microsoft.com/office/powerpoint/2010/main" val="14036555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54</a:t>
            </a:fld>
            <a:endParaRPr lang="en-GB"/>
          </a:p>
        </p:txBody>
      </p:sp>
    </p:spTree>
    <p:extLst>
      <p:ext uri="{BB962C8B-B14F-4D97-AF65-F5344CB8AC3E}">
        <p14:creationId xmlns:p14="http://schemas.microsoft.com/office/powerpoint/2010/main" val="11767008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55</a:t>
            </a:fld>
            <a:endParaRPr lang="en-GB"/>
          </a:p>
        </p:txBody>
      </p:sp>
    </p:spTree>
    <p:extLst>
      <p:ext uri="{BB962C8B-B14F-4D97-AF65-F5344CB8AC3E}">
        <p14:creationId xmlns:p14="http://schemas.microsoft.com/office/powerpoint/2010/main" val="16329883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56</a:t>
            </a:fld>
            <a:endParaRPr lang="en-GB"/>
          </a:p>
        </p:txBody>
      </p:sp>
    </p:spTree>
    <p:extLst>
      <p:ext uri="{BB962C8B-B14F-4D97-AF65-F5344CB8AC3E}">
        <p14:creationId xmlns:p14="http://schemas.microsoft.com/office/powerpoint/2010/main" val="1086327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57</a:t>
            </a:fld>
            <a:endParaRPr lang="en-GB"/>
          </a:p>
        </p:txBody>
      </p:sp>
    </p:spTree>
    <p:extLst>
      <p:ext uri="{BB962C8B-B14F-4D97-AF65-F5344CB8AC3E}">
        <p14:creationId xmlns:p14="http://schemas.microsoft.com/office/powerpoint/2010/main" val="4312491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58</a:t>
            </a:fld>
            <a:endParaRPr lang="en-GB"/>
          </a:p>
        </p:txBody>
      </p:sp>
    </p:spTree>
    <p:extLst>
      <p:ext uri="{BB962C8B-B14F-4D97-AF65-F5344CB8AC3E}">
        <p14:creationId xmlns:p14="http://schemas.microsoft.com/office/powerpoint/2010/main" val="81874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59</a:t>
            </a:fld>
            <a:endParaRPr lang="en-GB"/>
          </a:p>
        </p:txBody>
      </p:sp>
    </p:spTree>
    <p:extLst>
      <p:ext uri="{BB962C8B-B14F-4D97-AF65-F5344CB8AC3E}">
        <p14:creationId xmlns:p14="http://schemas.microsoft.com/office/powerpoint/2010/main" val="1773091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6</a:t>
            </a:fld>
            <a:endParaRPr lang="en-GB"/>
          </a:p>
        </p:txBody>
      </p:sp>
    </p:spTree>
    <p:extLst>
      <p:ext uri="{BB962C8B-B14F-4D97-AF65-F5344CB8AC3E}">
        <p14:creationId xmlns:p14="http://schemas.microsoft.com/office/powerpoint/2010/main" val="19945703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60</a:t>
            </a:fld>
            <a:endParaRPr lang="en-GB"/>
          </a:p>
        </p:txBody>
      </p:sp>
    </p:spTree>
    <p:extLst>
      <p:ext uri="{BB962C8B-B14F-4D97-AF65-F5344CB8AC3E}">
        <p14:creationId xmlns:p14="http://schemas.microsoft.com/office/powerpoint/2010/main" val="17024280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61</a:t>
            </a:fld>
            <a:endParaRPr lang="en-GB"/>
          </a:p>
        </p:txBody>
      </p:sp>
    </p:spTree>
    <p:extLst>
      <p:ext uri="{BB962C8B-B14F-4D97-AF65-F5344CB8AC3E}">
        <p14:creationId xmlns:p14="http://schemas.microsoft.com/office/powerpoint/2010/main" val="16968671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62</a:t>
            </a:fld>
            <a:endParaRPr lang="en-GB"/>
          </a:p>
        </p:txBody>
      </p:sp>
    </p:spTree>
    <p:extLst>
      <p:ext uri="{BB962C8B-B14F-4D97-AF65-F5344CB8AC3E}">
        <p14:creationId xmlns:p14="http://schemas.microsoft.com/office/powerpoint/2010/main" val="607315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63</a:t>
            </a:fld>
            <a:endParaRPr lang="en-GB"/>
          </a:p>
        </p:txBody>
      </p:sp>
    </p:spTree>
    <p:extLst>
      <p:ext uri="{BB962C8B-B14F-4D97-AF65-F5344CB8AC3E}">
        <p14:creationId xmlns:p14="http://schemas.microsoft.com/office/powerpoint/2010/main" val="2093295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7</a:t>
            </a:fld>
            <a:endParaRPr lang="en-GB"/>
          </a:p>
        </p:txBody>
      </p:sp>
    </p:spTree>
    <p:extLst>
      <p:ext uri="{BB962C8B-B14F-4D97-AF65-F5344CB8AC3E}">
        <p14:creationId xmlns:p14="http://schemas.microsoft.com/office/powerpoint/2010/main" val="340305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8</a:t>
            </a:fld>
            <a:endParaRPr lang="en-GB"/>
          </a:p>
        </p:txBody>
      </p:sp>
    </p:spTree>
    <p:extLst>
      <p:ext uri="{BB962C8B-B14F-4D97-AF65-F5344CB8AC3E}">
        <p14:creationId xmlns:p14="http://schemas.microsoft.com/office/powerpoint/2010/main" val="64781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9</a:t>
            </a:fld>
            <a:endParaRPr lang="en-GB"/>
          </a:p>
        </p:txBody>
      </p:sp>
    </p:spTree>
    <p:extLst>
      <p:ext uri="{BB962C8B-B14F-4D97-AF65-F5344CB8AC3E}">
        <p14:creationId xmlns:p14="http://schemas.microsoft.com/office/powerpoint/2010/main" val="1612158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543BACB-D79A-4FAC-B7CD-F5830025276C}" type="datetime1">
              <a:rPr lang="en-GB" smtClean="0"/>
              <a:pPr/>
              <a:t>18/04/2016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C5DC5E-2691-4E86-8BB2-FD4BE5EB2FDC}" type="slidenum">
              <a:rPr lang="en-GB" smtClean="0"/>
              <a:pPr/>
              <a:t>‹#›</a:t>
            </a:fld>
            <a:endParaRPr lang="en-GB"/>
          </a:p>
        </p:txBody>
      </p:sp>
    </p:spTree>
    <p:extLst>
      <p:ext uri="{BB962C8B-B14F-4D97-AF65-F5344CB8AC3E}">
        <p14:creationId xmlns:p14="http://schemas.microsoft.com/office/powerpoint/2010/main" val="3093985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2D7C781-83C7-4C59-B6BF-A78A3BA62A6F}" type="datetime1">
              <a:rPr lang="en-GB" smtClean="0"/>
              <a:pPr/>
              <a:t>18/04/2016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C5DC5E-2691-4E86-8BB2-FD4BE5EB2FDC}" type="slidenum">
              <a:rPr lang="en-GB" smtClean="0"/>
              <a:pPr/>
              <a:t>‹#›</a:t>
            </a:fld>
            <a:endParaRPr lang="en-GB"/>
          </a:p>
        </p:txBody>
      </p:sp>
    </p:spTree>
    <p:extLst>
      <p:ext uri="{BB962C8B-B14F-4D97-AF65-F5344CB8AC3E}">
        <p14:creationId xmlns:p14="http://schemas.microsoft.com/office/powerpoint/2010/main" val="4133223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C750932-542F-41AB-8A81-1E2A40F39E4D}" type="datetime1">
              <a:rPr lang="en-GB" smtClean="0"/>
              <a:pPr/>
              <a:t>18/04/2016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C5DC5E-2691-4E86-8BB2-FD4BE5EB2FDC}" type="slidenum">
              <a:rPr lang="en-GB" smtClean="0"/>
              <a:pPr/>
              <a:t>‹#›</a:t>
            </a:fld>
            <a:endParaRPr lang="en-GB"/>
          </a:p>
        </p:txBody>
      </p:sp>
    </p:spTree>
    <p:extLst>
      <p:ext uri="{BB962C8B-B14F-4D97-AF65-F5344CB8AC3E}">
        <p14:creationId xmlns:p14="http://schemas.microsoft.com/office/powerpoint/2010/main" val="2309707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DE179-D560-4B1B-AF2E-2C3B5684C50A}" type="datetime1">
              <a:rPr lang="en-GB" smtClean="0"/>
              <a:pPr/>
              <a:t>18/04/2016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C5DC5E-2691-4E86-8BB2-FD4BE5EB2FDC}" type="slidenum">
              <a:rPr lang="en-GB" smtClean="0"/>
              <a:pPr/>
              <a:t>‹#›</a:t>
            </a:fld>
            <a:endParaRPr lang="en-GB"/>
          </a:p>
        </p:txBody>
      </p:sp>
    </p:spTree>
    <p:extLst>
      <p:ext uri="{BB962C8B-B14F-4D97-AF65-F5344CB8AC3E}">
        <p14:creationId xmlns:p14="http://schemas.microsoft.com/office/powerpoint/2010/main" val="1849623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629FFC-0974-4037-9A43-EA3065DADA6B}" type="datetime1">
              <a:rPr lang="en-GB" smtClean="0"/>
              <a:pPr/>
              <a:t>18/04/2016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C5DC5E-2691-4E86-8BB2-FD4BE5EB2FDC}" type="slidenum">
              <a:rPr lang="en-GB" smtClean="0"/>
              <a:pPr/>
              <a:t>‹#›</a:t>
            </a:fld>
            <a:endParaRPr lang="en-GB"/>
          </a:p>
        </p:txBody>
      </p:sp>
    </p:spTree>
    <p:extLst>
      <p:ext uri="{BB962C8B-B14F-4D97-AF65-F5344CB8AC3E}">
        <p14:creationId xmlns:p14="http://schemas.microsoft.com/office/powerpoint/2010/main" val="1535357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D6B4BA2-982A-4948-A11D-FEA97DC3A22D}" type="datetime1">
              <a:rPr lang="en-GB" smtClean="0"/>
              <a:pPr/>
              <a:t>18/04/2016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C5DC5E-2691-4E86-8BB2-FD4BE5EB2FDC}" type="slidenum">
              <a:rPr lang="en-GB" smtClean="0"/>
              <a:pPr/>
              <a:t>‹#›</a:t>
            </a:fld>
            <a:endParaRPr lang="en-GB"/>
          </a:p>
        </p:txBody>
      </p:sp>
    </p:spTree>
    <p:extLst>
      <p:ext uri="{BB962C8B-B14F-4D97-AF65-F5344CB8AC3E}">
        <p14:creationId xmlns:p14="http://schemas.microsoft.com/office/powerpoint/2010/main" val="2058166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258B823-BEC8-49F3-8B30-852E1911D80B}" type="datetime1">
              <a:rPr lang="en-GB" smtClean="0"/>
              <a:pPr/>
              <a:t>18/04/2016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BC5DC5E-2691-4E86-8BB2-FD4BE5EB2FDC}" type="slidenum">
              <a:rPr lang="en-GB" smtClean="0"/>
              <a:pPr/>
              <a:t>‹#›</a:t>
            </a:fld>
            <a:endParaRPr lang="en-GB"/>
          </a:p>
        </p:txBody>
      </p:sp>
    </p:spTree>
    <p:extLst>
      <p:ext uri="{BB962C8B-B14F-4D97-AF65-F5344CB8AC3E}">
        <p14:creationId xmlns:p14="http://schemas.microsoft.com/office/powerpoint/2010/main" val="287968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15C4161-4405-454C-9237-D3C299817972}" type="datetime1">
              <a:rPr lang="en-GB" smtClean="0"/>
              <a:pPr/>
              <a:t>18/04/2016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BC5DC5E-2691-4E86-8BB2-FD4BE5EB2FDC}" type="slidenum">
              <a:rPr lang="en-GB" smtClean="0"/>
              <a:pPr/>
              <a:t>‹#›</a:t>
            </a:fld>
            <a:endParaRPr lang="en-GB"/>
          </a:p>
        </p:txBody>
      </p:sp>
    </p:spTree>
    <p:extLst>
      <p:ext uri="{BB962C8B-B14F-4D97-AF65-F5344CB8AC3E}">
        <p14:creationId xmlns:p14="http://schemas.microsoft.com/office/powerpoint/2010/main" val="3897527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DA4306-3D17-4626-A0B9-1060E9FE965C}" type="datetime1">
              <a:rPr lang="en-GB" smtClean="0"/>
              <a:pPr/>
              <a:t>18/04/2016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BC5DC5E-2691-4E86-8BB2-FD4BE5EB2FDC}" type="slidenum">
              <a:rPr lang="en-GB" smtClean="0"/>
              <a:pPr/>
              <a:t>‹#›</a:t>
            </a:fld>
            <a:endParaRPr lang="en-GB"/>
          </a:p>
        </p:txBody>
      </p:sp>
    </p:spTree>
    <p:extLst>
      <p:ext uri="{BB962C8B-B14F-4D97-AF65-F5344CB8AC3E}">
        <p14:creationId xmlns:p14="http://schemas.microsoft.com/office/powerpoint/2010/main" val="1435473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366039-4FEF-478B-AA7D-3F5736CE066B}" type="datetime1">
              <a:rPr lang="en-GB" smtClean="0"/>
              <a:pPr/>
              <a:t>18/04/2016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C5DC5E-2691-4E86-8BB2-FD4BE5EB2FDC}" type="slidenum">
              <a:rPr lang="en-GB" smtClean="0"/>
              <a:pPr/>
              <a:t>‹#›</a:t>
            </a:fld>
            <a:endParaRPr lang="en-GB"/>
          </a:p>
        </p:txBody>
      </p:sp>
    </p:spTree>
    <p:extLst>
      <p:ext uri="{BB962C8B-B14F-4D97-AF65-F5344CB8AC3E}">
        <p14:creationId xmlns:p14="http://schemas.microsoft.com/office/powerpoint/2010/main" val="2396537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3BD157-0C58-4D35-BB9F-763D52561094}" type="datetime1">
              <a:rPr lang="en-GB" smtClean="0"/>
              <a:pPr/>
              <a:t>18/04/2016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C5DC5E-2691-4E86-8BB2-FD4BE5EB2FDC}" type="slidenum">
              <a:rPr lang="en-GB" smtClean="0"/>
              <a:pPr/>
              <a:t>‹#›</a:t>
            </a:fld>
            <a:endParaRPr lang="en-GB"/>
          </a:p>
        </p:txBody>
      </p:sp>
    </p:spTree>
    <p:extLst>
      <p:ext uri="{BB962C8B-B14F-4D97-AF65-F5344CB8AC3E}">
        <p14:creationId xmlns:p14="http://schemas.microsoft.com/office/powerpoint/2010/main" val="36064718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92E24E-F712-4218-8AC1-5B571D47F7D2}" type="datetime1">
              <a:rPr lang="en-GB" smtClean="0"/>
              <a:pPr/>
              <a:t>18/04/2016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C5DC5E-2691-4E86-8BB2-FD4BE5EB2FDC}" type="slidenum">
              <a:rPr lang="en-GB" smtClean="0"/>
              <a:pPr/>
              <a:t>‹#›</a:t>
            </a:fld>
            <a:endParaRPr lang="en-GB"/>
          </a:p>
        </p:txBody>
      </p:sp>
    </p:spTree>
    <p:extLst>
      <p:ext uri="{BB962C8B-B14F-4D97-AF65-F5344CB8AC3E}">
        <p14:creationId xmlns:p14="http://schemas.microsoft.com/office/powerpoint/2010/main" val="40874598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jpe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8.jpe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en.wikipedia.org/wiki/Postcodes_in_the_United_Kingdom" TargetMode="External"/><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en.wikipedia.org/wiki/Email_address" TargetMode="External"/><Relationship Id="rId5" Type="http://schemas.openxmlformats.org/officeDocument/2006/relationships/hyperlink" Target="mailto:john.smith@example.com" TargetMode="External"/><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0.jp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postcodes.io/" TargetMode="External"/><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jpe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1.jpg"/><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postcodes.io/" TargetMode="External"/><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ctrTitle"/>
          </p:nvPr>
        </p:nvSpPr>
        <p:spPr>
          <a:xfrm>
            <a:off x="1153871" y="3056111"/>
            <a:ext cx="10430358" cy="548621"/>
          </a:xfrm>
        </p:spPr>
        <p:txBody>
          <a:bodyPr>
            <a:normAutofit fontScale="90000"/>
          </a:bodyPr>
          <a:lstStyle/>
          <a:p>
            <a:r>
              <a:rPr lang="en-US" altLang="en-US" sz="3500" dirty="0">
                <a:latin typeface="Avenir Book" charset="0"/>
                <a:ea typeface="Avenir Book" charset="0"/>
                <a:cs typeface="Avenir Book" charset="0"/>
              </a:rPr>
              <a:t>TDD for the </a:t>
            </a:r>
            <a:r>
              <a:rPr lang="en-US" altLang="en-US" sz="3500" dirty="0" err="1">
                <a:latin typeface="Avenir Book" charset="0"/>
                <a:ea typeface="Avenir Book" charset="0"/>
                <a:cs typeface="Avenir Book" charset="0"/>
              </a:rPr>
              <a:t>newb</a:t>
            </a:r>
            <a:r>
              <a:rPr lang="en-US" altLang="en-US" sz="3500" dirty="0">
                <a:latin typeface="Avenir Book" charset="0"/>
                <a:ea typeface="Avenir Book" charset="0"/>
                <a:cs typeface="Avenir Book" charset="0"/>
              </a:rPr>
              <a:t> </a:t>
            </a:r>
            <a:r>
              <a:rPr lang="en-US" altLang="en-US" sz="3500" dirty="0" smtClean="0">
                <a:latin typeface="Avenir Book" charset="0"/>
                <a:ea typeface="Avenir Book" charset="0"/>
                <a:cs typeface="Avenir Book" charset="0"/>
              </a:rPr>
              <a:t>Who Wants </a:t>
            </a:r>
            <a:r>
              <a:rPr lang="en-US" altLang="en-US" sz="3500" dirty="0">
                <a:latin typeface="Avenir Book" charset="0"/>
                <a:ea typeface="Avenir Book" charset="0"/>
                <a:cs typeface="Avenir Book" charset="0"/>
              </a:rPr>
              <a:t>to </a:t>
            </a:r>
            <a:r>
              <a:rPr lang="en-US" altLang="en-US" sz="3500" dirty="0" smtClean="0">
                <a:latin typeface="Avenir Book" charset="0"/>
                <a:ea typeface="Avenir Book" charset="0"/>
                <a:cs typeface="Avenir Book" charset="0"/>
              </a:rPr>
              <a:t>Become </a:t>
            </a:r>
            <a:r>
              <a:rPr lang="en-US" altLang="en-US" sz="3500" dirty="0">
                <a:latin typeface="Avenir Book" charset="0"/>
                <a:ea typeface="Avenir Book" charset="0"/>
                <a:cs typeface="Avenir Book" charset="0"/>
              </a:rPr>
              <a:t>an </a:t>
            </a:r>
            <a:r>
              <a:rPr lang="en-US" altLang="en-US" sz="3500" dirty="0" smtClean="0">
                <a:latin typeface="Avenir Book" charset="0"/>
                <a:ea typeface="Avenir Book" charset="0"/>
                <a:cs typeface="Avenir Book" charset="0"/>
              </a:rPr>
              <a:t>Apprentice</a:t>
            </a:r>
            <a:endParaRPr lang="en-US" altLang="en-US" sz="3500" dirty="0">
              <a:latin typeface="Avenir Book" charset="0"/>
              <a:ea typeface="Avenir Book" charset="0"/>
              <a:cs typeface="Avenir Book" charset="0"/>
            </a:endParaRPr>
          </a:p>
        </p:txBody>
      </p:sp>
      <p:sp>
        <p:nvSpPr>
          <p:cNvPr id="6" name="Subtitle 2"/>
          <p:cNvSpPr>
            <a:spLocks noGrp="1"/>
          </p:cNvSpPr>
          <p:nvPr>
            <p:ph type="subTitle" idx="1"/>
          </p:nvPr>
        </p:nvSpPr>
        <p:spPr>
          <a:xfrm>
            <a:off x="2908297" y="4231037"/>
            <a:ext cx="6400800" cy="1189218"/>
          </a:xfrm>
        </p:spPr>
        <p:txBody>
          <a:bodyPr rtlCol="0">
            <a:normAutofit/>
          </a:bodyPr>
          <a:lstStyle/>
          <a:p>
            <a:pPr>
              <a:defRPr/>
            </a:pPr>
            <a:r>
              <a:rPr lang="en-US" dirty="0" smtClean="0">
                <a:solidFill>
                  <a:schemeClr val="tx1">
                    <a:lumMod val="50000"/>
                    <a:lumOff val="50000"/>
                  </a:schemeClr>
                </a:solidFill>
                <a:latin typeface="Avenir Book" charset="0"/>
                <a:ea typeface="Avenir Book" charset="0"/>
                <a:cs typeface="Avenir Book" charset="0"/>
              </a:rPr>
              <a:t>Howard Deiner</a:t>
            </a:r>
          </a:p>
          <a:p>
            <a:pPr>
              <a:defRPr/>
            </a:pPr>
            <a:r>
              <a:rPr lang="en-US" sz="1800" dirty="0" smtClean="0">
                <a:solidFill>
                  <a:schemeClr val="tx1">
                    <a:lumMod val="50000"/>
                    <a:lumOff val="50000"/>
                  </a:schemeClr>
                </a:solidFill>
                <a:latin typeface="Avenir Book" charset="0"/>
                <a:ea typeface="Avenir Book" charset="0"/>
                <a:cs typeface="Avenir Book" charset="0"/>
              </a:rPr>
              <a:t>Agile Technical Practices and Process Coach</a:t>
            </a:r>
          </a:p>
          <a:p>
            <a:pPr>
              <a:defRPr/>
            </a:pPr>
            <a:r>
              <a:rPr lang="en-US" sz="1800" dirty="0" err="1" smtClean="0">
                <a:solidFill>
                  <a:schemeClr val="tx1">
                    <a:lumMod val="50000"/>
                    <a:lumOff val="50000"/>
                  </a:schemeClr>
                </a:solidFill>
                <a:latin typeface="Avenir Book" charset="0"/>
                <a:ea typeface="Avenir Book" charset="0"/>
                <a:cs typeface="Avenir Book" charset="0"/>
              </a:rPr>
              <a:t>SolutionsIQ</a:t>
            </a:r>
            <a:r>
              <a:rPr lang="en-US" sz="1800" dirty="0" smtClean="0">
                <a:solidFill>
                  <a:schemeClr val="tx1">
                    <a:lumMod val="50000"/>
                    <a:lumOff val="50000"/>
                  </a:schemeClr>
                </a:solidFill>
                <a:latin typeface="Avenir Book" charset="0"/>
                <a:ea typeface="Avenir Book" charset="0"/>
                <a:cs typeface="Avenir Book" charset="0"/>
              </a:rPr>
              <a:t>, Redmond WA, USA</a:t>
            </a:r>
            <a:endParaRPr lang="en-US" sz="1800" dirty="0">
              <a:solidFill>
                <a:schemeClr val="tx1">
                  <a:lumMod val="50000"/>
                  <a:lumOff val="50000"/>
                </a:schemeClr>
              </a:solidFill>
              <a:latin typeface="Avenir Book" charset="0"/>
              <a:ea typeface="Avenir Book" charset="0"/>
              <a:cs typeface="Avenir Book" charset="0"/>
            </a:endParaRPr>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0" name="Picture 9" descr="devweek_logo_black.png"/>
          <p:cNvPicPr>
            <a:picLocks noChangeAspect="1"/>
          </p:cNvPicPr>
          <p:nvPr/>
        </p:nvPicPr>
        <p:blipFill>
          <a:blip r:embed="rId3" cstate="print"/>
          <a:stretch>
            <a:fillRect/>
          </a:stretch>
        </p:blipFill>
        <p:spPr>
          <a:xfrm>
            <a:off x="2992009" y="998677"/>
            <a:ext cx="6233377" cy="1656000"/>
          </a:xfrm>
          <a:prstGeom prst="rect">
            <a:avLst/>
          </a:prstGeom>
        </p:spPr>
      </p:pic>
      <p:pic>
        <p:nvPicPr>
          <p:cNvPr id="12" name="Picture 11" descr="devweek_logo_white.png"/>
          <p:cNvPicPr>
            <a:picLocks noChangeAspect="1"/>
          </p:cNvPicPr>
          <p:nvPr/>
        </p:nvPicPr>
        <p:blipFill>
          <a:blip r:embed="rId4" cstate="print"/>
          <a:stretch>
            <a:fillRect/>
          </a:stretch>
        </p:blipFill>
        <p:spPr>
          <a:xfrm>
            <a:off x="533648" y="6227443"/>
            <a:ext cx="1688604" cy="497125"/>
          </a:xfrm>
          <a:prstGeom prst="rect">
            <a:avLst/>
          </a:prstGeom>
        </p:spPr>
      </p:pic>
    </p:spTree>
    <p:extLst>
      <p:ext uri="{BB962C8B-B14F-4D97-AF65-F5344CB8AC3E}">
        <p14:creationId xmlns:p14="http://schemas.microsoft.com/office/powerpoint/2010/main" val="14919697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7613" y="162240"/>
            <a:ext cx="8962873" cy="5969970"/>
          </a:xfrm>
          <a:prstGeom prst="rect">
            <a:avLst/>
          </a:prstGeom>
        </p:spPr>
      </p:pic>
      <p:sp>
        <p:nvSpPr>
          <p:cNvPr id="7" name="TextBox 6"/>
          <p:cNvSpPr txBox="1"/>
          <p:nvPr/>
        </p:nvSpPr>
        <p:spPr>
          <a:xfrm>
            <a:off x="4029558" y="1775781"/>
            <a:ext cx="3174567" cy="2308324"/>
          </a:xfrm>
          <a:prstGeom prst="rect">
            <a:avLst/>
          </a:prstGeom>
          <a:noFill/>
        </p:spPr>
        <p:txBody>
          <a:bodyPr wrap="square" rtlCol="0">
            <a:spAutoFit/>
          </a:bodyPr>
          <a:lstStyle/>
          <a:p>
            <a:pPr algn="ctr">
              <a:spcAft>
                <a:spcPts val="1200"/>
              </a:spcAft>
            </a:pPr>
            <a:r>
              <a:rPr lang="en-US" sz="4800" dirty="0" smtClean="0">
                <a:solidFill>
                  <a:schemeClr val="accent1"/>
                </a:solidFill>
                <a:latin typeface="Agilo Handwriting" charset="0"/>
                <a:ea typeface="Agilo Handwriting" charset="0"/>
                <a:cs typeface="Agilo Handwriting" charset="0"/>
              </a:rPr>
              <a:t>The </a:t>
            </a:r>
            <a:r>
              <a:rPr lang="en-US" sz="4800" dirty="0" err="1" smtClean="0">
                <a:solidFill>
                  <a:schemeClr val="accent1"/>
                </a:solidFill>
                <a:latin typeface="Agilo Handwriting" charset="0"/>
                <a:ea typeface="Agilo Handwriting" charset="0"/>
                <a:cs typeface="Agilo Handwriting" charset="0"/>
              </a:rPr>
              <a:t>CreditCard</a:t>
            </a:r>
            <a:r>
              <a:rPr lang="en-US" sz="4800" dirty="0" smtClean="0">
                <a:solidFill>
                  <a:schemeClr val="accent1"/>
                </a:solidFill>
                <a:latin typeface="Agilo Handwriting" charset="0"/>
                <a:ea typeface="Agilo Handwriting" charset="0"/>
                <a:cs typeface="Agilo Handwriting" charset="0"/>
              </a:rPr>
              <a:t> Class</a:t>
            </a:r>
            <a:endParaRPr lang="en-US" sz="2000" dirty="0">
              <a:solidFill>
                <a:schemeClr val="accent1"/>
              </a:solidFill>
              <a:latin typeface="Agilo Handwriting" charset="0"/>
              <a:ea typeface="Agilo Handwriting" charset="0"/>
              <a:cs typeface="Agilo Handwriting" charset="0"/>
            </a:endParaRPr>
          </a:p>
        </p:txBody>
      </p:sp>
    </p:spTree>
    <p:extLst>
      <p:ext uri="{BB962C8B-B14F-4D97-AF65-F5344CB8AC3E}">
        <p14:creationId xmlns:p14="http://schemas.microsoft.com/office/powerpoint/2010/main" val="1905953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4955203"/>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We’ve all used credit cards for online purchases, right?</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You tell the system your numbers, your expiration date, your CVV (card verification value), and off you go!</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We’re not going to actually be submitting any credit charges today, so we’re not going to worry about the expiration date and CVV.  But we will be going deeply into validating the credit card’s numbers.  They can tell us a real story, and we can actually make sure that the numbers given make sense before we ever try to use them!</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For example, did you know that all credit card numbers actually have a checksum built into them?  It’s true!  </a:t>
            </a:r>
            <a:r>
              <a:rPr lang="en-US" sz="2200" dirty="0">
                <a:latin typeface="Avenir Light" charset="0"/>
                <a:ea typeface="Avenir Light" charset="0"/>
                <a:cs typeface="Avenir Light" charset="0"/>
              </a:rPr>
              <a:t>In fact, IBM scientist Hans Peter </a:t>
            </a:r>
            <a:r>
              <a:rPr lang="en-US" sz="2200" dirty="0" err="1">
                <a:latin typeface="Avenir Light" charset="0"/>
                <a:ea typeface="Avenir Light" charset="0"/>
                <a:cs typeface="Avenir Light" charset="0"/>
              </a:rPr>
              <a:t>Luhn</a:t>
            </a:r>
            <a:r>
              <a:rPr lang="en-US" sz="2200" dirty="0">
                <a:latin typeface="Avenir Light" charset="0"/>
                <a:ea typeface="Avenir Light" charset="0"/>
                <a:cs typeface="Avenir Light" charset="0"/>
              </a:rPr>
              <a:t> </a:t>
            </a:r>
            <a:r>
              <a:rPr lang="en-US" sz="2200" dirty="0" smtClean="0">
                <a:latin typeface="Avenir Light" charset="0"/>
                <a:ea typeface="Avenir Light" charset="0"/>
                <a:cs typeface="Avenir Light" charset="0"/>
              </a:rPr>
              <a:t>was granted a US Patent on his “</a:t>
            </a:r>
            <a:r>
              <a:rPr lang="en-US" sz="2200" dirty="0" err="1" smtClean="0">
                <a:latin typeface="Avenir Light" charset="0"/>
                <a:ea typeface="Avenir Light" charset="0"/>
                <a:cs typeface="Avenir Light" charset="0"/>
              </a:rPr>
              <a:t>Luhn</a:t>
            </a:r>
            <a:r>
              <a:rPr lang="en-US" sz="2200" dirty="0" smtClean="0">
                <a:latin typeface="Avenir Light" charset="0"/>
                <a:ea typeface="Avenir Light" charset="0"/>
                <a:cs typeface="Avenir Light" charset="0"/>
              </a:rPr>
              <a:t> Algorithm” back in 1960.</a:t>
            </a:r>
          </a:p>
        </p:txBody>
      </p:sp>
    </p:spTree>
    <p:extLst>
      <p:ext uri="{BB962C8B-B14F-4D97-AF65-F5344CB8AC3E}">
        <p14:creationId xmlns:p14="http://schemas.microsoft.com/office/powerpoint/2010/main" val="8421948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4016484"/>
          </a:xfrm>
          <a:prstGeom prst="rect">
            <a:avLst/>
          </a:prstGeom>
          <a:noFill/>
        </p:spPr>
        <p:txBody>
          <a:bodyPr wrap="square" rtlCol="0">
            <a:spAutoFit/>
          </a:bodyPr>
          <a:lstStyle/>
          <a:p>
            <a:pPr>
              <a:spcBef>
                <a:spcPts val="600"/>
              </a:spcBef>
            </a:pPr>
            <a:r>
              <a:rPr lang="en-US" sz="2200" b="1" dirty="0" smtClean="0">
                <a:latin typeface="Avenir Light" charset="0"/>
                <a:ea typeface="Avenir Light" charset="0"/>
                <a:cs typeface="Avenir Light" charset="0"/>
              </a:rPr>
              <a:t>The </a:t>
            </a:r>
            <a:r>
              <a:rPr lang="en-US" sz="2200" b="1" dirty="0" err="1" smtClean="0">
                <a:latin typeface="Avenir Light" charset="0"/>
                <a:ea typeface="Avenir Light" charset="0"/>
                <a:cs typeface="Avenir Light" charset="0"/>
              </a:rPr>
              <a:t>Luhn</a:t>
            </a:r>
            <a:r>
              <a:rPr lang="en-US" sz="2200" b="1" dirty="0" smtClean="0">
                <a:latin typeface="Avenir Light" charset="0"/>
                <a:ea typeface="Avenir Light" charset="0"/>
                <a:cs typeface="Avenir Light" charset="0"/>
              </a:rPr>
              <a:t> Algorithm</a:t>
            </a:r>
          </a:p>
          <a:p>
            <a:pPr>
              <a:spcBef>
                <a:spcPts val="600"/>
              </a:spcBef>
            </a:pPr>
            <a:endParaRPr lang="en-US" sz="2200" dirty="0">
              <a:latin typeface="Avenir Light" charset="0"/>
              <a:ea typeface="Avenir Light" charset="0"/>
              <a:cs typeface="Avenir Light" charset="0"/>
            </a:endParaRPr>
          </a:p>
          <a:p>
            <a:pPr marL="342900" indent="-342900">
              <a:spcBef>
                <a:spcPts val="600"/>
              </a:spcBef>
              <a:buFont typeface="Arial" charset="0"/>
              <a:buChar char="•"/>
            </a:pPr>
            <a:r>
              <a:rPr lang="en-US" sz="2200" dirty="0" smtClean="0">
                <a:latin typeface="Avenir Light" charset="0"/>
                <a:ea typeface="Avenir Light" charset="0"/>
                <a:cs typeface="Avenir Light" charset="0"/>
              </a:rPr>
              <a:t>Drop </a:t>
            </a:r>
            <a:r>
              <a:rPr lang="en-US" sz="2200" dirty="0">
                <a:latin typeface="Avenir Light" charset="0"/>
                <a:ea typeface="Avenir Light" charset="0"/>
                <a:cs typeface="Avenir Light" charset="0"/>
              </a:rPr>
              <a:t>the last digit from the number. The last digit is what we want to check </a:t>
            </a:r>
            <a:r>
              <a:rPr lang="en-US" sz="2200" dirty="0" smtClean="0">
                <a:latin typeface="Avenir Light" charset="0"/>
                <a:ea typeface="Avenir Light" charset="0"/>
                <a:cs typeface="Avenir Light" charset="0"/>
              </a:rPr>
              <a:t>against</a:t>
            </a:r>
          </a:p>
          <a:p>
            <a:pPr marL="342900" indent="-342900">
              <a:spcBef>
                <a:spcPts val="600"/>
              </a:spcBef>
              <a:buFont typeface="Arial" charset="0"/>
              <a:buChar char="•"/>
            </a:pPr>
            <a:r>
              <a:rPr lang="en-US" sz="2200" dirty="0" smtClean="0">
                <a:latin typeface="Avenir Light" charset="0"/>
                <a:ea typeface="Avenir Light" charset="0"/>
                <a:cs typeface="Avenir Light" charset="0"/>
              </a:rPr>
              <a:t>Reverse </a:t>
            </a:r>
            <a:r>
              <a:rPr lang="en-US" sz="2200" dirty="0">
                <a:latin typeface="Avenir Light" charset="0"/>
                <a:ea typeface="Avenir Light" charset="0"/>
                <a:cs typeface="Avenir Light" charset="0"/>
              </a:rPr>
              <a:t>the </a:t>
            </a:r>
            <a:r>
              <a:rPr lang="en-US" sz="2200" dirty="0" smtClean="0">
                <a:latin typeface="Avenir Light" charset="0"/>
                <a:ea typeface="Avenir Light" charset="0"/>
                <a:cs typeface="Avenir Light" charset="0"/>
              </a:rPr>
              <a:t>numbers</a:t>
            </a:r>
          </a:p>
          <a:p>
            <a:pPr marL="342900" indent="-342900">
              <a:spcBef>
                <a:spcPts val="600"/>
              </a:spcBef>
              <a:buFont typeface="Arial" charset="0"/>
              <a:buChar char="•"/>
            </a:pPr>
            <a:r>
              <a:rPr lang="en-US" sz="2200" dirty="0" smtClean="0">
                <a:latin typeface="Avenir Light" charset="0"/>
                <a:ea typeface="Avenir Light" charset="0"/>
                <a:cs typeface="Avenir Light" charset="0"/>
              </a:rPr>
              <a:t>Multiply </a:t>
            </a:r>
            <a:r>
              <a:rPr lang="en-US" sz="2200" dirty="0">
                <a:latin typeface="Avenir Light" charset="0"/>
                <a:ea typeface="Avenir Light" charset="0"/>
                <a:cs typeface="Avenir Light" charset="0"/>
              </a:rPr>
              <a:t>the digits in odd positions (1, 3, 5, etc.) by 2 and subtract 9 to all any result higher than </a:t>
            </a:r>
            <a:r>
              <a:rPr lang="en-US" sz="2200" dirty="0" smtClean="0">
                <a:latin typeface="Avenir Light" charset="0"/>
                <a:ea typeface="Avenir Light" charset="0"/>
                <a:cs typeface="Avenir Light" charset="0"/>
              </a:rPr>
              <a:t>9</a:t>
            </a:r>
          </a:p>
          <a:p>
            <a:pPr marL="342900" indent="-342900">
              <a:spcBef>
                <a:spcPts val="600"/>
              </a:spcBef>
              <a:buFont typeface="Arial" charset="0"/>
              <a:buChar char="•"/>
            </a:pPr>
            <a:r>
              <a:rPr lang="en-US" sz="2200" dirty="0" smtClean="0">
                <a:latin typeface="Avenir Light" charset="0"/>
                <a:ea typeface="Avenir Light" charset="0"/>
                <a:cs typeface="Avenir Light" charset="0"/>
              </a:rPr>
              <a:t>Add </a:t>
            </a:r>
            <a:r>
              <a:rPr lang="en-US" sz="2200" dirty="0">
                <a:latin typeface="Avenir Light" charset="0"/>
                <a:ea typeface="Avenir Light" charset="0"/>
                <a:cs typeface="Avenir Light" charset="0"/>
              </a:rPr>
              <a:t>all the numbers </a:t>
            </a:r>
            <a:r>
              <a:rPr lang="en-US" sz="2200" dirty="0" smtClean="0">
                <a:latin typeface="Avenir Light" charset="0"/>
                <a:ea typeface="Avenir Light" charset="0"/>
                <a:cs typeface="Avenir Light" charset="0"/>
              </a:rPr>
              <a:t>together</a:t>
            </a:r>
          </a:p>
          <a:p>
            <a:pPr marL="342900" indent="-342900">
              <a:spcBef>
                <a:spcPts val="600"/>
              </a:spcBef>
              <a:buFont typeface="Arial" charset="0"/>
              <a:buChar char="•"/>
            </a:pPr>
            <a:r>
              <a:rPr lang="en-US" sz="2200" dirty="0" smtClean="0">
                <a:latin typeface="Avenir Light" charset="0"/>
                <a:ea typeface="Avenir Light" charset="0"/>
                <a:cs typeface="Avenir Light" charset="0"/>
              </a:rPr>
              <a:t>The </a:t>
            </a:r>
            <a:r>
              <a:rPr lang="en-US" sz="2200" dirty="0">
                <a:latin typeface="Avenir Light" charset="0"/>
                <a:ea typeface="Avenir Light" charset="0"/>
                <a:cs typeface="Avenir Light" charset="0"/>
              </a:rPr>
              <a:t>check digit (the last number of the card) is the amount that you would need to add to get a multiple of 10 </a:t>
            </a:r>
            <a:r>
              <a:rPr lang="en-US" sz="2200" dirty="0" smtClean="0">
                <a:latin typeface="Avenir Light" charset="0"/>
                <a:ea typeface="Avenir Light" charset="0"/>
                <a:cs typeface="Avenir Light" charset="0"/>
              </a:rPr>
              <a:t>(modulo </a:t>
            </a:r>
            <a:r>
              <a:rPr lang="en-US" sz="2200" dirty="0">
                <a:latin typeface="Avenir Light" charset="0"/>
                <a:ea typeface="Avenir Light" charset="0"/>
                <a:cs typeface="Avenir Light" charset="0"/>
              </a:rPr>
              <a:t>10</a:t>
            </a:r>
            <a:r>
              <a:rPr lang="en-US" sz="2200" dirty="0" smtClean="0">
                <a:latin typeface="Avenir Light" charset="0"/>
                <a:ea typeface="Avenir Light" charset="0"/>
                <a:cs typeface="Avenir Light" charset="0"/>
              </a:rPr>
              <a:t>).</a:t>
            </a:r>
          </a:p>
          <a:p>
            <a:pPr marL="342900" indent="-342900">
              <a:spcBef>
                <a:spcPts val="600"/>
              </a:spcBef>
              <a:buFont typeface="Arial" charset="0"/>
              <a:buChar char="•"/>
            </a:pPr>
            <a:r>
              <a:rPr lang="en-US" sz="2200" dirty="0" smtClean="0">
                <a:latin typeface="Avenir Light" charset="0"/>
                <a:ea typeface="Avenir Light" charset="0"/>
                <a:cs typeface="Avenir Light" charset="0"/>
              </a:rPr>
              <a:t>Modulo 10 of the sum of all the numbers plus the </a:t>
            </a:r>
            <a:r>
              <a:rPr lang="en-US" sz="2200" dirty="0" err="1" smtClean="0">
                <a:latin typeface="Avenir Light" charset="0"/>
                <a:ea typeface="Avenir Light" charset="0"/>
                <a:cs typeface="Avenir Light" charset="0"/>
              </a:rPr>
              <a:t>checkDigit</a:t>
            </a:r>
            <a:r>
              <a:rPr lang="en-US" sz="2200" dirty="0" smtClean="0">
                <a:latin typeface="Avenir Light" charset="0"/>
                <a:ea typeface="Avenir Light" charset="0"/>
                <a:cs typeface="Avenir Light" charset="0"/>
              </a:rPr>
              <a:t> should equal zero.</a:t>
            </a:r>
          </a:p>
        </p:txBody>
      </p:sp>
    </p:spTree>
    <p:extLst>
      <p:ext uri="{BB962C8B-B14F-4D97-AF65-F5344CB8AC3E}">
        <p14:creationId xmlns:p14="http://schemas.microsoft.com/office/powerpoint/2010/main" val="3929957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5524589"/>
          </a:xfrm>
          <a:prstGeom prst="rect">
            <a:avLst/>
          </a:prstGeom>
          <a:noFill/>
        </p:spPr>
        <p:txBody>
          <a:bodyPr wrap="square" rtlCol="0">
            <a:spAutoFit/>
          </a:bodyPr>
          <a:lstStyle/>
          <a:p>
            <a:pPr>
              <a:spcBef>
                <a:spcPts val="600"/>
              </a:spcBef>
            </a:pPr>
            <a:r>
              <a:rPr lang="en-US" sz="2200" b="1" dirty="0" smtClean="0">
                <a:latin typeface="Avenir Light" charset="0"/>
                <a:ea typeface="Avenir Light" charset="0"/>
                <a:cs typeface="Avenir Light" charset="0"/>
              </a:rPr>
              <a:t>Example of Working the </a:t>
            </a:r>
            <a:r>
              <a:rPr lang="en-US" sz="2200" b="1" dirty="0" err="1" smtClean="0">
                <a:latin typeface="Avenir Light" charset="0"/>
                <a:ea typeface="Avenir Light" charset="0"/>
                <a:cs typeface="Avenir Light" charset="0"/>
              </a:rPr>
              <a:t>Luhn</a:t>
            </a:r>
            <a:r>
              <a:rPr lang="en-US" sz="2200" b="1" dirty="0" smtClean="0">
                <a:latin typeface="Avenir Light" charset="0"/>
                <a:ea typeface="Avenir Light" charset="0"/>
                <a:cs typeface="Avenir Light" charset="0"/>
              </a:rPr>
              <a:t> Algorithm</a:t>
            </a:r>
          </a:p>
          <a:p>
            <a:pPr>
              <a:spcBef>
                <a:spcPts val="600"/>
              </a:spcBef>
            </a:pPr>
            <a:r>
              <a:rPr lang="en-US" sz="1600" dirty="0">
                <a:latin typeface="Consolas" charset="0"/>
                <a:ea typeface="Consolas" charset="0"/>
                <a:cs typeface="Consolas" charset="0"/>
              </a:rPr>
              <a:t>											</a:t>
            </a:r>
            <a:endParaRPr lang="en-US" sz="1600" dirty="0" smtClean="0">
              <a:latin typeface="Consolas" charset="0"/>
              <a:ea typeface="Consolas" charset="0"/>
              <a:cs typeface="Consolas" charset="0"/>
            </a:endParaRPr>
          </a:p>
          <a:p>
            <a:pPr>
              <a:spcBef>
                <a:spcPts val="600"/>
              </a:spcBef>
            </a:pPr>
            <a:r>
              <a:rPr lang="en-US" sz="1600" u="sng" dirty="0" smtClean="0">
                <a:latin typeface="Consolas" charset="0"/>
                <a:ea typeface="Consolas" charset="0"/>
                <a:cs typeface="Consolas" charset="0"/>
              </a:rPr>
              <a:t>Step</a:t>
            </a:r>
            <a:r>
              <a:rPr lang="en-US" sz="1600" u="sng" dirty="0">
                <a:latin typeface="Consolas" charset="0"/>
                <a:ea typeface="Consolas" charset="0"/>
                <a:cs typeface="Consolas" charset="0"/>
              </a:rPr>
              <a:t>								</a:t>
            </a:r>
            <a:r>
              <a:rPr lang="en-US" sz="1600" u="sng" dirty="0" smtClean="0">
                <a:latin typeface="Consolas" charset="0"/>
                <a:ea typeface="Consolas" charset="0"/>
                <a:cs typeface="Consolas" charset="0"/>
              </a:rPr>
              <a:t>		Total</a:t>
            </a:r>
          </a:p>
          <a:p>
            <a:pPr>
              <a:spcBef>
                <a:spcPts val="600"/>
              </a:spcBef>
            </a:pPr>
            <a:r>
              <a:rPr lang="en-US" sz="1600" dirty="0" smtClean="0">
                <a:latin typeface="Consolas" charset="0"/>
                <a:ea typeface="Consolas" charset="0"/>
                <a:cs typeface="Consolas" charset="0"/>
              </a:rPr>
              <a:t>Original </a:t>
            </a:r>
            <a:r>
              <a:rPr lang="en-US" sz="1600" dirty="0">
                <a:latin typeface="Consolas" charset="0"/>
                <a:ea typeface="Consolas" charset="0"/>
                <a:cs typeface="Consolas" charset="0"/>
              </a:rPr>
              <a:t>Number:	</a:t>
            </a:r>
            <a:r>
              <a:rPr lang="en-US" sz="1600" dirty="0" smtClean="0">
                <a:latin typeface="Consolas" charset="0"/>
                <a:ea typeface="Consolas" charset="0"/>
                <a:cs typeface="Consolas" charset="0"/>
              </a:rPr>
              <a:t>		4  5  5  6  7  3  7  5  8  6  8  9  9  8  5  5</a:t>
            </a:r>
            <a:r>
              <a:rPr lang="en-US" sz="1600" dirty="0">
                <a:latin typeface="Consolas" charset="0"/>
                <a:ea typeface="Consolas" charset="0"/>
                <a:cs typeface="Consolas" charset="0"/>
              </a:rPr>
              <a:t>	</a:t>
            </a:r>
            <a:endParaRPr lang="en-US" sz="1600" dirty="0" smtClean="0">
              <a:latin typeface="Consolas" charset="0"/>
              <a:ea typeface="Consolas" charset="0"/>
              <a:cs typeface="Consolas" charset="0"/>
            </a:endParaRPr>
          </a:p>
          <a:p>
            <a:pPr>
              <a:spcBef>
                <a:spcPts val="600"/>
              </a:spcBef>
            </a:pPr>
            <a:r>
              <a:rPr lang="en-US" sz="1600" dirty="0" smtClean="0">
                <a:latin typeface="Consolas" charset="0"/>
                <a:ea typeface="Consolas" charset="0"/>
                <a:cs typeface="Consolas" charset="0"/>
              </a:rPr>
              <a:t>Drop </a:t>
            </a:r>
            <a:r>
              <a:rPr lang="en-US" sz="1600" dirty="0">
                <a:latin typeface="Consolas" charset="0"/>
                <a:ea typeface="Consolas" charset="0"/>
                <a:cs typeface="Consolas" charset="0"/>
              </a:rPr>
              <a:t>the last digit</a:t>
            </a:r>
            <a:r>
              <a:rPr lang="en-US" sz="1600" dirty="0" smtClean="0">
                <a:latin typeface="Consolas" charset="0"/>
                <a:ea typeface="Consolas" charset="0"/>
                <a:cs typeface="Consolas" charset="0"/>
              </a:rPr>
              <a:t>:</a:t>
            </a:r>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	4  5  5</a:t>
            </a:r>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 6  7  3  7  5  8  6  8  9  9  8  5</a:t>
            </a:r>
            <a:r>
              <a:rPr lang="en-US" sz="1600" dirty="0">
                <a:latin typeface="Consolas" charset="0"/>
                <a:ea typeface="Consolas" charset="0"/>
                <a:cs typeface="Consolas" charset="0"/>
              </a:rPr>
              <a:t>		</a:t>
            </a:r>
            <a:endParaRPr lang="en-US" sz="1600" dirty="0" smtClean="0">
              <a:latin typeface="Consolas" charset="0"/>
              <a:ea typeface="Consolas" charset="0"/>
              <a:cs typeface="Consolas" charset="0"/>
            </a:endParaRPr>
          </a:p>
          <a:p>
            <a:pPr>
              <a:spcBef>
                <a:spcPts val="600"/>
              </a:spcBef>
            </a:pPr>
            <a:r>
              <a:rPr lang="en-US" sz="1600" dirty="0" smtClean="0">
                <a:latin typeface="Consolas" charset="0"/>
                <a:ea typeface="Consolas" charset="0"/>
                <a:cs typeface="Consolas" charset="0"/>
              </a:rPr>
              <a:t>Reverse </a:t>
            </a:r>
            <a:r>
              <a:rPr lang="en-US" sz="1600" dirty="0">
                <a:latin typeface="Consolas" charset="0"/>
                <a:ea typeface="Consolas" charset="0"/>
                <a:cs typeface="Consolas" charset="0"/>
              </a:rPr>
              <a:t>the digits:	</a:t>
            </a:r>
            <a:r>
              <a:rPr lang="en-US" sz="1600" dirty="0" smtClean="0">
                <a:latin typeface="Consolas" charset="0"/>
                <a:ea typeface="Consolas" charset="0"/>
                <a:cs typeface="Consolas" charset="0"/>
              </a:rPr>
              <a:t>	5  8</a:t>
            </a:r>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 9  9  8  6  8  5  7  3  7  6  5  5  4</a:t>
            </a:r>
            <a:r>
              <a:rPr lang="en-US" sz="1600" dirty="0">
                <a:latin typeface="Consolas" charset="0"/>
                <a:ea typeface="Consolas" charset="0"/>
                <a:cs typeface="Consolas" charset="0"/>
              </a:rPr>
              <a:t>		</a:t>
            </a:r>
            <a:endParaRPr lang="en-US" sz="1600" dirty="0" smtClean="0">
              <a:latin typeface="Consolas" charset="0"/>
              <a:ea typeface="Consolas" charset="0"/>
              <a:cs typeface="Consolas" charset="0"/>
            </a:endParaRPr>
          </a:p>
          <a:p>
            <a:pPr>
              <a:spcBef>
                <a:spcPts val="600"/>
              </a:spcBef>
            </a:pPr>
            <a:r>
              <a:rPr lang="en-US" sz="1600" dirty="0" smtClean="0">
                <a:latin typeface="Consolas" charset="0"/>
                <a:ea typeface="Consolas" charset="0"/>
                <a:cs typeface="Consolas" charset="0"/>
              </a:rPr>
              <a:t>Multiple </a:t>
            </a:r>
            <a:r>
              <a:rPr lang="en-US" sz="1600" dirty="0">
                <a:latin typeface="Consolas" charset="0"/>
                <a:ea typeface="Consolas" charset="0"/>
                <a:cs typeface="Consolas" charset="0"/>
              </a:rPr>
              <a:t>odd digits by </a:t>
            </a:r>
            <a:r>
              <a:rPr lang="en-US" sz="1600" dirty="0" smtClean="0">
                <a:latin typeface="Consolas" charset="0"/>
                <a:ea typeface="Consolas" charset="0"/>
                <a:cs typeface="Consolas" charset="0"/>
              </a:rPr>
              <a:t>2:	10 8 18  9 16  6 16  5 14  3 14  6 10  5  8</a:t>
            </a:r>
            <a:r>
              <a:rPr lang="en-US" sz="1600" dirty="0">
                <a:latin typeface="Consolas" charset="0"/>
                <a:ea typeface="Consolas" charset="0"/>
                <a:cs typeface="Consolas" charset="0"/>
              </a:rPr>
              <a:t>		</a:t>
            </a:r>
            <a:endParaRPr lang="en-US" sz="1600" dirty="0" smtClean="0">
              <a:latin typeface="Consolas" charset="0"/>
              <a:ea typeface="Consolas" charset="0"/>
              <a:cs typeface="Consolas" charset="0"/>
            </a:endParaRPr>
          </a:p>
          <a:p>
            <a:pPr>
              <a:spcBef>
                <a:spcPts val="600"/>
              </a:spcBef>
            </a:pPr>
            <a:r>
              <a:rPr lang="en-US" sz="1600" dirty="0" smtClean="0">
                <a:latin typeface="Consolas" charset="0"/>
                <a:ea typeface="Consolas" charset="0"/>
                <a:cs typeface="Consolas" charset="0"/>
              </a:rPr>
              <a:t>Subtract </a:t>
            </a:r>
            <a:r>
              <a:rPr lang="en-US" sz="1600" dirty="0">
                <a:latin typeface="Consolas" charset="0"/>
                <a:ea typeface="Consolas" charset="0"/>
                <a:cs typeface="Consolas" charset="0"/>
              </a:rPr>
              <a:t>9 to numbers over 9:	</a:t>
            </a:r>
            <a:r>
              <a:rPr lang="en-US" sz="1600" dirty="0" smtClean="0">
                <a:latin typeface="Consolas" charset="0"/>
                <a:ea typeface="Consolas" charset="0"/>
                <a:cs typeface="Consolas" charset="0"/>
              </a:rPr>
              <a:t>1  8  9  9  7  6  7  5  5  3  5  6  1  5  8</a:t>
            </a:r>
            <a:r>
              <a:rPr lang="en-US" sz="1600" dirty="0">
                <a:latin typeface="Consolas" charset="0"/>
                <a:ea typeface="Consolas" charset="0"/>
                <a:cs typeface="Consolas" charset="0"/>
              </a:rPr>
              <a:t>		</a:t>
            </a:r>
            <a:endParaRPr lang="en-US" sz="1600" dirty="0" smtClean="0">
              <a:latin typeface="Consolas" charset="0"/>
              <a:ea typeface="Consolas" charset="0"/>
              <a:cs typeface="Consolas" charset="0"/>
            </a:endParaRPr>
          </a:p>
          <a:p>
            <a:pPr>
              <a:spcBef>
                <a:spcPts val="600"/>
              </a:spcBef>
            </a:pPr>
            <a:r>
              <a:rPr lang="en-US" sz="1600" dirty="0" smtClean="0">
                <a:latin typeface="Consolas" charset="0"/>
                <a:ea typeface="Consolas" charset="0"/>
                <a:cs typeface="Consolas" charset="0"/>
              </a:rPr>
              <a:t>Add </a:t>
            </a:r>
            <a:r>
              <a:rPr lang="en-US" sz="1600" dirty="0">
                <a:latin typeface="Consolas" charset="0"/>
                <a:ea typeface="Consolas" charset="0"/>
                <a:cs typeface="Consolas" charset="0"/>
              </a:rPr>
              <a:t>all numbers:			</a:t>
            </a:r>
            <a:r>
              <a:rPr lang="en-US" sz="1600" dirty="0" smtClean="0">
                <a:latin typeface="Consolas" charset="0"/>
                <a:ea typeface="Consolas" charset="0"/>
                <a:cs typeface="Consolas" charset="0"/>
              </a:rPr>
              <a:t>1  8  9  9  7  6  7  5  5  3  5  6  1  5  8</a:t>
            </a:r>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85</a:t>
            </a:r>
          </a:p>
          <a:p>
            <a:pPr>
              <a:spcBef>
                <a:spcPts val="600"/>
              </a:spcBef>
            </a:pPr>
            <a:endParaRPr lang="en-US" sz="1600" dirty="0" smtClean="0">
              <a:latin typeface="Consolas" charset="0"/>
              <a:ea typeface="Consolas" charset="0"/>
              <a:cs typeface="Consolas" charset="0"/>
            </a:endParaRPr>
          </a:p>
          <a:p>
            <a:pPr>
              <a:spcBef>
                <a:spcPts val="600"/>
              </a:spcBef>
            </a:pPr>
            <a:r>
              <a:rPr lang="en-US" sz="1600" dirty="0" smtClean="0">
                <a:latin typeface="Consolas" charset="0"/>
                <a:ea typeface="Consolas" charset="0"/>
                <a:cs typeface="Consolas" charset="0"/>
              </a:rPr>
              <a:t>Mod </a:t>
            </a:r>
            <a:r>
              <a:rPr lang="en-US" sz="1600" dirty="0">
                <a:latin typeface="Consolas" charset="0"/>
                <a:ea typeface="Consolas" charset="0"/>
                <a:cs typeface="Consolas" charset="0"/>
              </a:rPr>
              <a:t>10:	</a:t>
            </a:r>
            <a:r>
              <a:rPr lang="en-US" sz="1600" dirty="0" smtClean="0">
                <a:latin typeface="Consolas" charset="0"/>
                <a:ea typeface="Consolas" charset="0"/>
                <a:cs typeface="Consolas" charset="0"/>
              </a:rPr>
              <a:t>(85+5) </a:t>
            </a:r>
            <a:r>
              <a:rPr lang="en-US" sz="1600" dirty="0">
                <a:latin typeface="Consolas" charset="0"/>
                <a:ea typeface="Consolas" charset="0"/>
                <a:cs typeface="Consolas" charset="0"/>
              </a:rPr>
              <a:t>modulo 10 = </a:t>
            </a:r>
            <a:r>
              <a:rPr lang="en-US" sz="1600" dirty="0" smtClean="0">
                <a:latin typeface="Consolas" charset="0"/>
                <a:ea typeface="Consolas" charset="0"/>
                <a:cs typeface="Consolas" charset="0"/>
              </a:rPr>
              <a:t>0 (5 was the last </a:t>
            </a:r>
            <a:r>
              <a:rPr lang="en-US" sz="1600" dirty="0">
                <a:latin typeface="Consolas" charset="0"/>
                <a:ea typeface="Consolas" charset="0"/>
                <a:cs typeface="Consolas" charset="0"/>
              </a:rPr>
              <a:t>digit of card</a:t>
            </a:r>
            <a:r>
              <a:rPr lang="en-US" sz="1600" dirty="0" smtClean="0">
                <a:latin typeface="Consolas" charset="0"/>
                <a:ea typeface="Consolas" charset="0"/>
                <a:cs typeface="Consolas" charset="0"/>
              </a:rPr>
              <a:t>)</a:t>
            </a:r>
          </a:p>
          <a:p>
            <a:pPr>
              <a:spcBef>
                <a:spcPts val="600"/>
              </a:spcBef>
            </a:pPr>
            <a:endParaRPr lang="en-US" sz="1600" dirty="0">
              <a:latin typeface="Consolas" charset="0"/>
              <a:ea typeface="Consolas" charset="0"/>
              <a:cs typeface="Consolas" charset="0"/>
            </a:endParaRPr>
          </a:p>
          <a:p>
            <a:pPr>
              <a:spcBef>
                <a:spcPts val="600"/>
              </a:spcBef>
            </a:pPr>
            <a:r>
              <a:rPr lang="en-US" sz="1600" dirty="0" smtClean="0">
                <a:latin typeface="Avenir Light" charset="0"/>
                <a:ea typeface="Avenir Light" charset="0"/>
                <a:cs typeface="Avenir Light" charset="0"/>
              </a:rPr>
              <a:t>Whatever else happens today, you’ve at least found a way to check for transcription errors when entering credit card numbers.</a:t>
            </a:r>
          </a:p>
          <a:p>
            <a:pPr>
              <a:spcBef>
                <a:spcPts val="600"/>
              </a:spcBef>
            </a:pPr>
            <a:endParaRPr lang="en-US" sz="1600" dirty="0">
              <a:latin typeface="Avenir Light" charset="0"/>
              <a:ea typeface="Avenir Light" charset="0"/>
              <a:cs typeface="Avenir Light" charset="0"/>
            </a:endParaRPr>
          </a:p>
          <a:p>
            <a:pPr>
              <a:spcBef>
                <a:spcPts val="600"/>
              </a:spcBef>
            </a:pPr>
            <a:r>
              <a:rPr lang="en-US" sz="1600" dirty="0" smtClean="0">
                <a:latin typeface="Avenir Light" charset="0"/>
                <a:ea typeface="Avenir Light" charset="0"/>
                <a:cs typeface="Avenir Light" charset="0"/>
              </a:rPr>
              <a:t>But wait, there’s more to know about credit card numbers!</a:t>
            </a:r>
            <a:endParaRPr lang="en-US" sz="1600" dirty="0">
              <a:latin typeface="Avenir Light" charset="0"/>
              <a:ea typeface="Avenir Light" charset="0"/>
              <a:cs typeface="Avenir Light" charset="0"/>
            </a:endParaRPr>
          </a:p>
          <a:p>
            <a:pPr>
              <a:spcBef>
                <a:spcPts val="600"/>
              </a:spcBef>
            </a:pPr>
            <a:endParaRPr lang="en-US" sz="1600" dirty="0" smtClean="0">
              <a:latin typeface="Consolas" charset="0"/>
              <a:ea typeface="Consolas" charset="0"/>
              <a:cs typeface="Consolas" charset="0"/>
            </a:endParaRPr>
          </a:p>
        </p:txBody>
      </p:sp>
    </p:spTree>
    <p:extLst>
      <p:ext uri="{BB962C8B-B14F-4D97-AF65-F5344CB8AC3E}">
        <p14:creationId xmlns:p14="http://schemas.microsoft.com/office/powerpoint/2010/main" val="19948829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4955203"/>
          </a:xfrm>
          <a:prstGeom prst="rect">
            <a:avLst/>
          </a:prstGeom>
          <a:noFill/>
        </p:spPr>
        <p:txBody>
          <a:bodyPr wrap="square" rtlCol="0">
            <a:spAutoFit/>
          </a:bodyPr>
          <a:lstStyle/>
          <a:p>
            <a:pPr>
              <a:spcBef>
                <a:spcPts val="600"/>
              </a:spcBef>
            </a:pPr>
            <a:r>
              <a:rPr lang="en-US" sz="2200" b="1" dirty="0" smtClean="0">
                <a:latin typeface="Avenir Light" charset="0"/>
                <a:ea typeface="Avenir Light" charset="0"/>
                <a:cs typeface="Avenir Light" charset="0"/>
              </a:rPr>
              <a:t>Various Credit Card Issuers Have Different Formats</a:t>
            </a:r>
            <a:r>
              <a:rPr lang="en-US" sz="1600" dirty="0">
                <a:latin typeface="Consolas" charset="0"/>
                <a:ea typeface="Consolas" charset="0"/>
                <a:cs typeface="Consolas" charset="0"/>
              </a:rPr>
              <a:t>						</a:t>
            </a:r>
            <a:endParaRPr lang="en-US" sz="1600" dirty="0">
              <a:latin typeface="Avenir Light" charset="0"/>
              <a:ea typeface="Avenir Light" charset="0"/>
              <a:cs typeface="Avenir Light" charset="0"/>
            </a:endParaRPr>
          </a:p>
          <a:p>
            <a:pPr>
              <a:spcBef>
                <a:spcPts val="600"/>
              </a:spcBef>
            </a:pPr>
            <a:endParaRPr lang="en-US" sz="1600" dirty="0" smtClean="0">
              <a:latin typeface="Avenir Light" charset="0"/>
              <a:ea typeface="Avenir Light" charset="0"/>
              <a:cs typeface="Avenir Light" charset="0"/>
            </a:endParaRPr>
          </a:p>
          <a:p>
            <a:pPr>
              <a:spcBef>
                <a:spcPts val="600"/>
              </a:spcBef>
            </a:pPr>
            <a:r>
              <a:rPr lang="en-US" sz="1600" u="sng" dirty="0">
                <a:latin typeface="Avenir Light" charset="0"/>
                <a:ea typeface="Avenir Light" charset="0"/>
                <a:cs typeface="Avenir Light" charset="0"/>
              </a:rPr>
              <a:t>Credit Card Issuer	</a:t>
            </a:r>
            <a:r>
              <a:rPr lang="en-US" sz="1600" u="sng" dirty="0" smtClean="0">
                <a:latin typeface="Avenir Light" charset="0"/>
                <a:ea typeface="Avenir Light" charset="0"/>
                <a:cs typeface="Avenir Light" charset="0"/>
              </a:rPr>
              <a:t>	Starts </a:t>
            </a:r>
            <a:r>
              <a:rPr lang="en-US" sz="1600" u="sng" dirty="0">
                <a:latin typeface="Avenir Light" charset="0"/>
                <a:ea typeface="Avenir Light" charset="0"/>
                <a:cs typeface="Avenir Light" charset="0"/>
              </a:rPr>
              <a:t>With 	</a:t>
            </a:r>
            <a:r>
              <a:rPr lang="en-US" sz="1600" u="sng" dirty="0" smtClean="0">
                <a:latin typeface="Avenir Light" charset="0"/>
                <a:ea typeface="Avenir Light" charset="0"/>
                <a:cs typeface="Avenir Light" charset="0"/>
              </a:rPr>
              <a:t>				Length</a:t>
            </a:r>
            <a:r>
              <a:rPr lang="en-US" sz="1600" dirty="0" smtClean="0">
                <a:latin typeface="Avenir Light" charset="0"/>
                <a:ea typeface="Avenir Light" charset="0"/>
                <a:cs typeface="Avenir Light" charset="0"/>
              </a:rPr>
              <a:t> </a:t>
            </a:r>
          </a:p>
          <a:p>
            <a:pPr>
              <a:spcBef>
                <a:spcPts val="600"/>
              </a:spcBef>
            </a:pPr>
            <a:r>
              <a:rPr lang="en-US" sz="1600" dirty="0" smtClean="0">
                <a:latin typeface="Avenir Light" charset="0"/>
                <a:ea typeface="Avenir Light" charset="0"/>
                <a:cs typeface="Avenir Light" charset="0"/>
              </a:rPr>
              <a:t>American </a:t>
            </a:r>
            <a:r>
              <a:rPr lang="en-US" sz="1600" dirty="0">
                <a:latin typeface="Avenir Light" charset="0"/>
                <a:ea typeface="Avenir Light" charset="0"/>
                <a:cs typeface="Avenir Light" charset="0"/>
              </a:rPr>
              <a:t>Express	</a:t>
            </a:r>
            <a:r>
              <a:rPr lang="en-US" sz="1600" dirty="0" smtClean="0">
                <a:latin typeface="Avenir Light" charset="0"/>
                <a:ea typeface="Avenir Light" charset="0"/>
                <a:cs typeface="Avenir Light" charset="0"/>
              </a:rPr>
              <a:t>	34</a:t>
            </a:r>
            <a:r>
              <a:rPr lang="en-US" sz="1600" dirty="0">
                <a:latin typeface="Avenir Light" charset="0"/>
                <a:ea typeface="Avenir Light" charset="0"/>
                <a:cs typeface="Avenir Light" charset="0"/>
              </a:rPr>
              <a:t>, 37	</a:t>
            </a:r>
            <a:r>
              <a:rPr lang="en-US" sz="1600" dirty="0" smtClean="0">
                <a:latin typeface="Avenir Light" charset="0"/>
                <a:ea typeface="Avenir Light" charset="0"/>
                <a:cs typeface="Avenir Light" charset="0"/>
              </a:rPr>
              <a:t>					15</a:t>
            </a:r>
          </a:p>
          <a:p>
            <a:pPr>
              <a:spcBef>
                <a:spcPts val="600"/>
              </a:spcBef>
            </a:pPr>
            <a:r>
              <a:rPr lang="en-US" sz="1600" dirty="0" smtClean="0">
                <a:latin typeface="Avenir Light" charset="0"/>
                <a:ea typeface="Avenir Light" charset="0"/>
                <a:cs typeface="Avenir Light" charset="0"/>
              </a:rPr>
              <a:t>Diners </a:t>
            </a:r>
            <a:r>
              <a:rPr lang="en-US" sz="1600" dirty="0">
                <a:latin typeface="Avenir Light" charset="0"/>
                <a:ea typeface="Avenir Light" charset="0"/>
                <a:cs typeface="Avenir Light" charset="0"/>
              </a:rPr>
              <a:t>Club - Carte Blanche	300, 301, 302, 303, 304, 305	</a:t>
            </a:r>
            <a:r>
              <a:rPr lang="en-US" sz="1600" dirty="0" smtClean="0">
                <a:latin typeface="Avenir Light" charset="0"/>
                <a:ea typeface="Avenir Light" charset="0"/>
                <a:cs typeface="Avenir Light" charset="0"/>
              </a:rPr>
              <a:t>			14</a:t>
            </a:r>
          </a:p>
          <a:p>
            <a:pPr>
              <a:spcBef>
                <a:spcPts val="600"/>
              </a:spcBef>
            </a:pPr>
            <a:r>
              <a:rPr lang="en-US" sz="1600" dirty="0" smtClean="0">
                <a:latin typeface="Avenir Light" charset="0"/>
                <a:ea typeface="Avenir Light" charset="0"/>
                <a:cs typeface="Avenir Light" charset="0"/>
              </a:rPr>
              <a:t>Diners </a:t>
            </a:r>
            <a:r>
              <a:rPr lang="en-US" sz="1600" dirty="0">
                <a:latin typeface="Avenir Light" charset="0"/>
                <a:ea typeface="Avenir Light" charset="0"/>
                <a:cs typeface="Avenir Light" charset="0"/>
              </a:rPr>
              <a:t>Club - International	36	</a:t>
            </a:r>
            <a:r>
              <a:rPr lang="en-US" sz="1600" dirty="0" smtClean="0">
                <a:latin typeface="Avenir Light" charset="0"/>
                <a:ea typeface="Avenir Light" charset="0"/>
                <a:cs typeface="Avenir Light" charset="0"/>
              </a:rPr>
              <a:t>					14</a:t>
            </a:r>
          </a:p>
          <a:p>
            <a:pPr>
              <a:spcBef>
                <a:spcPts val="600"/>
              </a:spcBef>
            </a:pPr>
            <a:r>
              <a:rPr lang="en-US" sz="1600" dirty="0" smtClean="0">
                <a:latin typeface="Avenir Light" charset="0"/>
                <a:ea typeface="Avenir Light" charset="0"/>
                <a:cs typeface="Avenir Light" charset="0"/>
              </a:rPr>
              <a:t>Diners </a:t>
            </a:r>
            <a:r>
              <a:rPr lang="en-US" sz="1600" dirty="0">
                <a:latin typeface="Avenir Light" charset="0"/>
                <a:ea typeface="Avenir Light" charset="0"/>
                <a:cs typeface="Avenir Light" charset="0"/>
              </a:rPr>
              <a:t>Club - USA &amp; Canada	54	</a:t>
            </a:r>
            <a:r>
              <a:rPr lang="en-US" sz="1600" dirty="0" smtClean="0">
                <a:latin typeface="Avenir Light" charset="0"/>
                <a:ea typeface="Avenir Light" charset="0"/>
                <a:cs typeface="Avenir Light" charset="0"/>
              </a:rPr>
              <a:t>					16</a:t>
            </a:r>
          </a:p>
          <a:p>
            <a:pPr>
              <a:spcBef>
                <a:spcPts val="600"/>
              </a:spcBef>
            </a:pPr>
            <a:r>
              <a:rPr lang="en-US" sz="1600" dirty="0" smtClean="0">
                <a:latin typeface="Avenir Light" charset="0"/>
                <a:ea typeface="Avenir Light" charset="0"/>
                <a:cs typeface="Avenir Light" charset="0"/>
              </a:rPr>
              <a:t>Discover</a:t>
            </a:r>
            <a:r>
              <a:rPr lang="en-US" sz="1600" dirty="0">
                <a:latin typeface="Avenir Light" charset="0"/>
                <a:ea typeface="Avenir Light" charset="0"/>
                <a:cs typeface="Avenir Light" charset="0"/>
              </a:rPr>
              <a:t>	</a:t>
            </a:r>
            <a:r>
              <a:rPr lang="en-US" sz="1600" dirty="0" smtClean="0">
                <a:latin typeface="Avenir Light" charset="0"/>
                <a:ea typeface="Avenir Light" charset="0"/>
                <a:cs typeface="Avenir Light" charset="0"/>
              </a:rPr>
              <a:t>		6011</a:t>
            </a:r>
            <a:r>
              <a:rPr lang="en-US" sz="1600" dirty="0">
                <a:latin typeface="Avenir Light" charset="0"/>
                <a:ea typeface="Avenir Light" charset="0"/>
                <a:cs typeface="Avenir Light" charset="0"/>
              </a:rPr>
              <a:t>, 622126 to 622925, 644, 645, 646, 647, 648, 649, </a:t>
            </a:r>
            <a:r>
              <a:rPr lang="en-US" sz="1600" dirty="0" smtClean="0">
                <a:latin typeface="Avenir Light" charset="0"/>
                <a:ea typeface="Avenir Light" charset="0"/>
                <a:cs typeface="Avenir Light" charset="0"/>
              </a:rPr>
              <a:t>65	16</a:t>
            </a:r>
          </a:p>
          <a:p>
            <a:pPr>
              <a:spcBef>
                <a:spcPts val="600"/>
              </a:spcBef>
            </a:pPr>
            <a:r>
              <a:rPr lang="en-US" sz="1600" dirty="0" err="1" smtClean="0">
                <a:latin typeface="Avenir Light" charset="0"/>
                <a:ea typeface="Avenir Light" charset="0"/>
                <a:cs typeface="Avenir Light" charset="0"/>
              </a:rPr>
              <a:t>InstaPayment</a:t>
            </a:r>
            <a:r>
              <a:rPr lang="en-US" sz="1600" dirty="0">
                <a:latin typeface="Avenir Light" charset="0"/>
                <a:ea typeface="Avenir Light" charset="0"/>
                <a:cs typeface="Avenir Light" charset="0"/>
              </a:rPr>
              <a:t>	</a:t>
            </a:r>
            <a:r>
              <a:rPr lang="en-US" sz="1600" dirty="0" smtClean="0">
                <a:latin typeface="Avenir Light" charset="0"/>
                <a:ea typeface="Avenir Light" charset="0"/>
                <a:cs typeface="Avenir Light" charset="0"/>
              </a:rPr>
              <a:t>	637</a:t>
            </a:r>
            <a:r>
              <a:rPr lang="en-US" sz="1600" dirty="0">
                <a:latin typeface="Avenir Light" charset="0"/>
                <a:ea typeface="Avenir Light" charset="0"/>
                <a:cs typeface="Avenir Light" charset="0"/>
              </a:rPr>
              <a:t>, 638, 639	</a:t>
            </a:r>
            <a:r>
              <a:rPr lang="en-US" sz="1600" dirty="0" smtClean="0">
                <a:latin typeface="Avenir Light" charset="0"/>
                <a:ea typeface="Avenir Light" charset="0"/>
                <a:cs typeface="Avenir Light" charset="0"/>
              </a:rPr>
              <a:t>				16</a:t>
            </a:r>
          </a:p>
          <a:p>
            <a:pPr>
              <a:spcBef>
                <a:spcPts val="600"/>
              </a:spcBef>
            </a:pPr>
            <a:r>
              <a:rPr lang="en-US" sz="1600" dirty="0" smtClean="0">
                <a:latin typeface="Avenir Light" charset="0"/>
                <a:ea typeface="Avenir Light" charset="0"/>
                <a:cs typeface="Avenir Light" charset="0"/>
              </a:rPr>
              <a:t>JCB</a:t>
            </a:r>
            <a:r>
              <a:rPr lang="en-US" sz="1600" dirty="0">
                <a:latin typeface="Avenir Light" charset="0"/>
                <a:ea typeface="Avenir Light" charset="0"/>
                <a:cs typeface="Avenir Light" charset="0"/>
              </a:rPr>
              <a:t>	</a:t>
            </a:r>
            <a:r>
              <a:rPr lang="en-US" sz="1600" dirty="0" smtClean="0">
                <a:latin typeface="Avenir Light" charset="0"/>
                <a:ea typeface="Avenir Light" charset="0"/>
                <a:cs typeface="Avenir Light" charset="0"/>
              </a:rPr>
              <a:t>		3528 </a:t>
            </a:r>
            <a:r>
              <a:rPr lang="en-US" sz="1600" dirty="0">
                <a:latin typeface="Avenir Light" charset="0"/>
                <a:ea typeface="Avenir Light" charset="0"/>
                <a:cs typeface="Avenir Light" charset="0"/>
              </a:rPr>
              <a:t>to 3589	</a:t>
            </a:r>
            <a:r>
              <a:rPr lang="en-US" sz="1600" dirty="0" smtClean="0">
                <a:latin typeface="Avenir Light" charset="0"/>
                <a:ea typeface="Avenir Light" charset="0"/>
                <a:cs typeface="Avenir Light" charset="0"/>
              </a:rPr>
              <a:t>				16</a:t>
            </a:r>
          </a:p>
          <a:p>
            <a:pPr>
              <a:spcBef>
                <a:spcPts val="600"/>
              </a:spcBef>
            </a:pPr>
            <a:r>
              <a:rPr lang="en-US" sz="1600" dirty="0" smtClean="0">
                <a:latin typeface="Avenir Light" charset="0"/>
                <a:ea typeface="Avenir Light" charset="0"/>
                <a:cs typeface="Avenir Light" charset="0"/>
              </a:rPr>
              <a:t>Laser</a:t>
            </a:r>
            <a:r>
              <a:rPr lang="en-US" sz="1600" dirty="0">
                <a:latin typeface="Avenir Light" charset="0"/>
                <a:ea typeface="Avenir Light" charset="0"/>
                <a:cs typeface="Avenir Light" charset="0"/>
              </a:rPr>
              <a:t>	</a:t>
            </a:r>
            <a:r>
              <a:rPr lang="en-US" sz="1600" dirty="0" smtClean="0">
                <a:latin typeface="Avenir Light" charset="0"/>
                <a:ea typeface="Avenir Light" charset="0"/>
                <a:cs typeface="Avenir Light" charset="0"/>
              </a:rPr>
              <a:t>		6304</a:t>
            </a:r>
            <a:r>
              <a:rPr lang="en-US" sz="1600" dirty="0">
                <a:latin typeface="Avenir Light" charset="0"/>
                <a:ea typeface="Avenir Light" charset="0"/>
                <a:cs typeface="Avenir Light" charset="0"/>
              </a:rPr>
              <a:t>, 6706, 6771, 6709	</a:t>
            </a:r>
            <a:r>
              <a:rPr lang="en-US" sz="1600" dirty="0" smtClean="0">
                <a:latin typeface="Avenir Light" charset="0"/>
                <a:ea typeface="Avenir Light" charset="0"/>
                <a:cs typeface="Avenir Light" charset="0"/>
              </a:rPr>
              <a:t>			16-19</a:t>
            </a:r>
          </a:p>
          <a:p>
            <a:pPr>
              <a:spcBef>
                <a:spcPts val="600"/>
              </a:spcBef>
            </a:pPr>
            <a:r>
              <a:rPr lang="en-US" sz="1600" dirty="0" smtClean="0">
                <a:latin typeface="Avenir Light" charset="0"/>
                <a:ea typeface="Avenir Light" charset="0"/>
                <a:cs typeface="Avenir Light" charset="0"/>
              </a:rPr>
              <a:t>Maestro</a:t>
            </a:r>
            <a:r>
              <a:rPr lang="en-US" sz="1600" dirty="0">
                <a:latin typeface="Avenir Light" charset="0"/>
                <a:ea typeface="Avenir Light" charset="0"/>
                <a:cs typeface="Avenir Light" charset="0"/>
              </a:rPr>
              <a:t>	</a:t>
            </a:r>
            <a:r>
              <a:rPr lang="en-US" sz="1600" dirty="0" smtClean="0">
                <a:latin typeface="Avenir Light" charset="0"/>
                <a:ea typeface="Avenir Light" charset="0"/>
                <a:cs typeface="Avenir Light" charset="0"/>
              </a:rPr>
              <a:t>		5018</a:t>
            </a:r>
            <a:r>
              <a:rPr lang="en-US" sz="1600" dirty="0">
                <a:latin typeface="Avenir Light" charset="0"/>
                <a:ea typeface="Avenir Light" charset="0"/>
                <a:cs typeface="Avenir Light" charset="0"/>
              </a:rPr>
              <a:t>, 5020, 5038, 5893, 6304, 6759, 6761, 6762, 6763	</a:t>
            </a:r>
            <a:r>
              <a:rPr lang="en-US" sz="1600" dirty="0" smtClean="0">
                <a:latin typeface="Avenir Light" charset="0"/>
                <a:ea typeface="Avenir Light" charset="0"/>
                <a:cs typeface="Avenir Light" charset="0"/>
              </a:rPr>
              <a:t>16-19</a:t>
            </a:r>
          </a:p>
          <a:p>
            <a:pPr>
              <a:spcBef>
                <a:spcPts val="600"/>
              </a:spcBef>
            </a:pPr>
            <a:r>
              <a:rPr lang="en-US" sz="1600" dirty="0" smtClean="0">
                <a:latin typeface="Avenir Light" charset="0"/>
                <a:ea typeface="Avenir Light" charset="0"/>
                <a:cs typeface="Avenir Light" charset="0"/>
              </a:rPr>
              <a:t>MasterCard</a:t>
            </a:r>
            <a:r>
              <a:rPr lang="en-US" sz="1600" dirty="0">
                <a:latin typeface="Avenir Light" charset="0"/>
                <a:ea typeface="Avenir Light" charset="0"/>
                <a:cs typeface="Avenir Light" charset="0"/>
              </a:rPr>
              <a:t>	</a:t>
            </a:r>
            <a:r>
              <a:rPr lang="en-US" sz="1600" dirty="0" smtClean="0">
                <a:latin typeface="Avenir Light" charset="0"/>
                <a:ea typeface="Avenir Light" charset="0"/>
                <a:cs typeface="Avenir Light" charset="0"/>
              </a:rPr>
              <a:t>	51</a:t>
            </a:r>
            <a:r>
              <a:rPr lang="en-US" sz="1600" dirty="0">
                <a:latin typeface="Avenir Light" charset="0"/>
                <a:ea typeface="Avenir Light" charset="0"/>
                <a:cs typeface="Avenir Light" charset="0"/>
              </a:rPr>
              <a:t>, 52, 53, 54, 55	</a:t>
            </a:r>
            <a:r>
              <a:rPr lang="en-US" sz="1600" dirty="0" smtClean="0">
                <a:latin typeface="Avenir Light" charset="0"/>
                <a:ea typeface="Avenir Light" charset="0"/>
                <a:cs typeface="Avenir Light" charset="0"/>
              </a:rPr>
              <a:t>				16-19</a:t>
            </a:r>
          </a:p>
          <a:p>
            <a:pPr>
              <a:spcBef>
                <a:spcPts val="600"/>
              </a:spcBef>
            </a:pPr>
            <a:r>
              <a:rPr lang="en-US" sz="1600" dirty="0" smtClean="0">
                <a:latin typeface="Avenir Light" charset="0"/>
                <a:ea typeface="Avenir Light" charset="0"/>
                <a:cs typeface="Avenir Light" charset="0"/>
              </a:rPr>
              <a:t>Visa</a:t>
            </a:r>
            <a:r>
              <a:rPr lang="en-US" sz="1600" dirty="0">
                <a:latin typeface="Avenir Light" charset="0"/>
                <a:ea typeface="Avenir Light" charset="0"/>
                <a:cs typeface="Avenir Light" charset="0"/>
              </a:rPr>
              <a:t>	</a:t>
            </a:r>
            <a:r>
              <a:rPr lang="en-US" sz="1600" dirty="0" smtClean="0">
                <a:latin typeface="Avenir Light" charset="0"/>
                <a:ea typeface="Avenir Light" charset="0"/>
                <a:cs typeface="Avenir Light" charset="0"/>
              </a:rPr>
              <a:t>		4</a:t>
            </a:r>
            <a:r>
              <a:rPr lang="en-US" sz="1600" dirty="0">
                <a:latin typeface="Avenir Light" charset="0"/>
                <a:ea typeface="Avenir Light" charset="0"/>
                <a:cs typeface="Avenir Light" charset="0"/>
              </a:rPr>
              <a:t>	</a:t>
            </a:r>
            <a:r>
              <a:rPr lang="en-US" sz="1600" dirty="0" smtClean="0">
                <a:latin typeface="Avenir Light" charset="0"/>
                <a:ea typeface="Avenir Light" charset="0"/>
                <a:cs typeface="Avenir Light" charset="0"/>
              </a:rPr>
              <a:t>					13-16</a:t>
            </a:r>
          </a:p>
          <a:p>
            <a:pPr>
              <a:spcBef>
                <a:spcPts val="600"/>
              </a:spcBef>
            </a:pPr>
            <a:r>
              <a:rPr lang="en-US" sz="1600" dirty="0" smtClean="0">
                <a:latin typeface="Avenir Light" charset="0"/>
                <a:ea typeface="Avenir Light" charset="0"/>
                <a:cs typeface="Avenir Light" charset="0"/>
              </a:rPr>
              <a:t>Visa </a:t>
            </a:r>
            <a:r>
              <a:rPr lang="en-US" sz="1600" dirty="0">
                <a:latin typeface="Avenir Light" charset="0"/>
                <a:ea typeface="Avenir Light" charset="0"/>
                <a:cs typeface="Avenir Light" charset="0"/>
              </a:rPr>
              <a:t>Electron	</a:t>
            </a:r>
            <a:r>
              <a:rPr lang="en-US" sz="1600" dirty="0" smtClean="0">
                <a:latin typeface="Avenir Light" charset="0"/>
                <a:ea typeface="Avenir Light" charset="0"/>
                <a:cs typeface="Avenir Light" charset="0"/>
              </a:rPr>
              <a:t>	4026</a:t>
            </a:r>
            <a:r>
              <a:rPr lang="en-US" sz="1600" dirty="0">
                <a:latin typeface="Avenir Light" charset="0"/>
                <a:ea typeface="Avenir Light" charset="0"/>
                <a:cs typeface="Avenir Light" charset="0"/>
              </a:rPr>
              <a:t>, 417500, 4508, 4844, 4913, 4917	</a:t>
            </a:r>
            <a:r>
              <a:rPr lang="en-US" sz="1600" dirty="0" smtClean="0">
                <a:latin typeface="Avenir Light" charset="0"/>
                <a:ea typeface="Avenir Light" charset="0"/>
                <a:cs typeface="Avenir Light" charset="0"/>
              </a:rPr>
              <a:t>		16</a:t>
            </a:r>
            <a:endParaRPr lang="en-US" sz="1600" dirty="0" smtClean="0">
              <a:latin typeface="Consolas" charset="0"/>
              <a:ea typeface="Consolas" charset="0"/>
              <a:cs typeface="Consolas" charset="0"/>
            </a:endParaRPr>
          </a:p>
        </p:txBody>
      </p:sp>
    </p:spTree>
    <p:extLst>
      <p:ext uri="{BB962C8B-B14F-4D97-AF65-F5344CB8AC3E}">
        <p14:creationId xmlns:p14="http://schemas.microsoft.com/office/powerpoint/2010/main" val="4874190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255517"/>
            <a:ext cx="11171695" cy="430887"/>
          </a:xfrm>
          <a:prstGeom prst="rect">
            <a:avLst/>
          </a:prstGeom>
          <a:noFill/>
        </p:spPr>
        <p:txBody>
          <a:bodyPr wrap="square" rtlCol="0">
            <a:spAutoFit/>
          </a:bodyPr>
          <a:lstStyle/>
          <a:p>
            <a:pPr>
              <a:spcBef>
                <a:spcPts val="600"/>
              </a:spcBef>
            </a:pPr>
            <a:r>
              <a:rPr lang="en-US" sz="2200" b="1" dirty="0" smtClean="0">
                <a:latin typeface="Avenir Light" charset="0"/>
                <a:ea typeface="Avenir Light" charset="0"/>
                <a:cs typeface="Avenir Light" charset="0"/>
              </a:rPr>
              <a:t>For </a:t>
            </a:r>
            <a:r>
              <a:rPr lang="en-US" sz="2200" b="1" dirty="0">
                <a:latin typeface="Avenir Light" charset="0"/>
                <a:ea typeface="Avenir Light" charset="0"/>
                <a:cs typeface="Avenir Light" charset="0"/>
              </a:rPr>
              <a:t>f</a:t>
            </a:r>
            <a:r>
              <a:rPr lang="en-US" sz="2200" b="1" dirty="0" smtClean="0">
                <a:latin typeface="Avenir Light" charset="0"/>
                <a:ea typeface="Avenir Light" charset="0"/>
                <a:cs typeface="Avenir Light" charset="0"/>
              </a:rPr>
              <a:t>inal testing, here are valid card numbers.  You can make up your own bad numbers.</a:t>
            </a:r>
          </a:p>
        </p:txBody>
      </p:sp>
      <p:graphicFrame>
        <p:nvGraphicFramePr>
          <p:cNvPr id="3" name="Table 2"/>
          <p:cNvGraphicFramePr>
            <a:graphicFrameLocks noGrp="1"/>
          </p:cNvGraphicFramePr>
          <p:nvPr>
            <p:extLst>
              <p:ext uri="{D42A27DB-BD31-4B8C-83A1-F6EECF244321}">
                <p14:modId xmlns:p14="http://schemas.microsoft.com/office/powerpoint/2010/main" val="1116322691"/>
              </p:ext>
            </p:extLst>
          </p:nvPr>
        </p:nvGraphicFramePr>
        <p:xfrm>
          <a:off x="849823" y="814284"/>
          <a:ext cx="10492353" cy="4769868"/>
        </p:xfrm>
        <a:graphic>
          <a:graphicData uri="http://schemas.openxmlformats.org/drawingml/2006/table">
            <a:tbl>
              <a:tblPr firstRow="1" bandRow="1">
                <a:tableStyleId>{5C22544A-7EE6-4342-B048-85BDC9FD1C3A}</a:tableStyleId>
              </a:tblPr>
              <a:tblGrid>
                <a:gridCol w="3497451"/>
                <a:gridCol w="3497451"/>
                <a:gridCol w="3497451"/>
              </a:tblGrid>
              <a:tr h="1147914">
                <a:tc>
                  <a:txBody>
                    <a:bodyPr/>
                    <a:lstStyle/>
                    <a:p>
                      <a:r>
                        <a:rPr lang="cs-CZ" b="1" dirty="0" smtClean="0">
                          <a:solidFill>
                            <a:schemeClr val="tx1"/>
                          </a:solidFill>
                        </a:rPr>
                        <a:t>VISA</a:t>
                      </a:r>
                    </a:p>
                    <a:p>
                      <a:r>
                        <a:rPr lang="cs-CZ" b="0" dirty="0" smtClean="0">
                          <a:solidFill>
                            <a:schemeClr val="tx1"/>
                          </a:solidFill>
                        </a:rPr>
                        <a:t>4485999990287897</a:t>
                      </a:r>
                    </a:p>
                    <a:p>
                      <a:r>
                        <a:rPr lang="cs-CZ" b="0" dirty="0" smtClean="0">
                          <a:solidFill>
                            <a:schemeClr val="tx1"/>
                          </a:solidFill>
                        </a:rPr>
                        <a:t>4916526029752812</a:t>
                      </a:r>
                    </a:p>
                    <a:p>
                      <a:r>
                        <a:rPr lang="cs-CZ" b="0" dirty="0" smtClean="0">
                          <a:solidFill>
                            <a:schemeClr val="tx1"/>
                          </a:solidFill>
                        </a:rPr>
                        <a:t>4539696491343569</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is-IS" b="1" dirty="0" smtClean="0">
                          <a:solidFill>
                            <a:schemeClr val="tx1"/>
                          </a:solidFill>
                        </a:rPr>
                        <a:t>MasterCard</a:t>
                      </a:r>
                    </a:p>
                    <a:p>
                      <a:r>
                        <a:rPr lang="is-IS" b="0" dirty="0" smtClean="0">
                          <a:solidFill>
                            <a:schemeClr val="tx1"/>
                          </a:solidFill>
                        </a:rPr>
                        <a:t>5315571812010758</a:t>
                      </a:r>
                    </a:p>
                    <a:p>
                      <a:r>
                        <a:rPr lang="is-IS" b="0" dirty="0" smtClean="0">
                          <a:solidFill>
                            <a:schemeClr val="tx1"/>
                          </a:solidFill>
                        </a:rPr>
                        <a:t>5148442462496387</a:t>
                      </a:r>
                    </a:p>
                    <a:p>
                      <a:r>
                        <a:rPr lang="is-IS" b="0" dirty="0" smtClean="0">
                          <a:solidFill>
                            <a:schemeClr val="tx1"/>
                          </a:solidFill>
                        </a:rPr>
                        <a:t>5590456078838330</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American Express </a:t>
                      </a:r>
                      <a:r>
                        <a:rPr lang="en-US" b="0" dirty="0" smtClean="0">
                          <a:solidFill>
                            <a:schemeClr val="tx1"/>
                          </a:solidFill>
                        </a:rPr>
                        <a:t>372354590612298</a:t>
                      </a:r>
                    </a:p>
                    <a:p>
                      <a:r>
                        <a:rPr lang="en-US" b="0" dirty="0" smtClean="0">
                          <a:solidFill>
                            <a:schemeClr val="tx1"/>
                          </a:solidFill>
                        </a:rPr>
                        <a:t>379786717424615</a:t>
                      </a:r>
                    </a:p>
                    <a:p>
                      <a:r>
                        <a:rPr lang="en-US" b="0" dirty="0" smtClean="0">
                          <a:solidFill>
                            <a:schemeClr val="tx1"/>
                          </a:solidFill>
                        </a:rPr>
                        <a:t>344545022650393</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121567">
                <a:tc>
                  <a:txBody>
                    <a:bodyPr/>
                    <a:lstStyle/>
                    <a:p>
                      <a:r>
                        <a:rPr lang="en-US" b="1" dirty="0" smtClean="0">
                          <a:solidFill>
                            <a:schemeClr val="tx1"/>
                          </a:solidFill>
                        </a:rPr>
                        <a:t>Discover</a:t>
                      </a:r>
                    </a:p>
                    <a:p>
                      <a:r>
                        <a:rPr lang="en-US" b="0" dirty="0" smtClean="0">
                          <a:solidFill>
                            <a:schemeClr val="tx1"/>
                          </a:solidFill>
                        </a:rPr>
                        <a:t>6011571608164376</a:t>
                      </a:r>
                    </a:p>
                    <a:p>
                      <a:r>
                        <a:rPr lang="en-US" b="0" dirty="0" smtClean="0">
                          <a:solidFill>
                            <a:schemeClr val="tx1"/>
                          </a:solidFill>
                        </a:rPr>
                        <a:t>6011451808735426</a:t>
                      </a:r>
                    </a:p>
                    <a:p>
                      <a:r>
                        <a:rPr lang="en-US" b="0" dirty="0" smtClean="0">
                          <a:solidFill>
                            <a:schemeClr val="tx1"/>
                          </a:solidFill>
                        </a:rPr>
                        <a:t>6011686546895236</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is-IS" b="1" dirty="0" smtClean="0">
                          <a:solidFill>
                            <a:schemeClr val="tx1"/>
                          </a:solidFill>
                        </a:rPr>
                        <a:t>JCB</a:t>
                      </a:r>
                    </a:p>
                    <a:p>
                      <a:r>
                        <a:rPr lang="is-IS" b="0" dirty="0" smtClean="0">
                          <a:solidFill>
                            <a:schemeClr val="tx1"/>
                          </a:solidFill>
                        </a:rPr>
                        <a:t>3158304464572924</a:t>
                      </a:r>
                    </a:p>
                    <a:p>
                      <a:r>
                        <a:rPr lang="is-IS" b="0" dirty="0" smtClean="0">
                          <a:solidFill>
                            <a:schemeClr val="tx1"/>
                          </a:solidFill>
                        </a:rPr>
                        <a:t>3112184521307356</a:t>
                      </a:r>
                    </a:p>
                    <a:p>
                      <a:r>
                        <a:rPr lang="is-IS" b="0" dirty="0" smtClean="0">
                          <a:solidFill>
                            <a:schemeClr val="tx1"/>
                          </a:solidFill>
                        </a:rPr>
                        <a:t>3158938116950200</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Diners Club - North America</a:t>
                      </a:r>
                    </a:p>
                    <a:p>
                      <a:r>
                        <a:rPr lang="en-US" b="0" dirty="0" smtClean="0">
                          <a:solidFill>
                            <a:schemeClr val="tx1"/>
                          </a:solidFill>
                        </a:rPr>
                        <a:t>5510050509751175</a:t>
                      </a:r>
                    </a:p>
                    <a:p>
                      <a:r>
                        <a:rPr lang="en-US" b="0" dirty="0" smtClean="0">
                          <a:solidFill>
                            <a:schemeClr val="tx1"/>
                          </a:solidFill>
                        </a:rPr>
                        <a:t>5557142064959709</a:t>
                      </a:r>
                    </a:p>
                    <a:p>
                      <a:r>
                        <a:rPr lang="en-US" b="0" dirty="0" smtClean="0">
                          <a:solidFill>
                            <a:schemeClr val="tx1"/>
                          </a:solidFill>
                        </a:rPr>
                        <a:t>5405084407199367</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203708">
                <a:tc>
                  <a:txBody>
                    <a:bodyPr/>
                    <a:lstStyle/>
                    <a:p>
                      <a:r>
                        <a:rPr lang="it-IT" b="1" dirty="0" err="1" smtClean="0">
                          <a:solidFill>
                            <a:schemeClr val="tx1"/>
                          </a:solidFill>
                        </a:rPr>
                        <a:t>Diners</a:t>
                      </a:r>
                      <a:r>
                        <a:rPr lang="it-IT" b="1" dirty="0" smtClean="0">
                          <a:solidFill>
                            <a:schemeClr val="tx1"/>
                          </a:solidFill>
                        </a:rPr>
                        <a:t> Club - Carte </a:t>
                      </a:r>
                      <a:r>
                        <a:rPr lang="it-IT" b="1" dirty="0" err="1" smtClean="0">
                          <a:solidFill>
                            <a:schemeClr val="tx1"/>
                          </a:solidFill>
                        </a:rPr>
                        <a:t>Blanche</a:t>
                      </a:r>
                      <a:endParaRPr lang="it-IT" b="1" dirty="0" smtClean="0">
                        <a:solidFill>
                          <a:schemeClr val="tx1"/>
                        </a:solidFill>
                      </a:endParaRPr>
                    </a:p>
                    <a:p>
                      <a:r>
                        <a:rPr lang="it-IT" b="0" dirty="0" smtClean="0">
                          <a:solidFill>
                            <a:schemeClr val="tx1"/>
                          </a:solidFill>
                        </a:rPr>
                        <a:t>30344023257021</a:t>
                      </a:r>
                    </a:p>
                    <a:p>
                      <a:r>
                        <a:rPr lang="it-IT" b="0" dirty="0" smtClean="0">
                          <a:solidFill>
                            <a:schemeClr val="tx1"/>
                          </a:solidFill>
                        </a:rPr>
                        <a:t>30091117396997</a:t>
                      </a:r>
                    </a:p>
                    <a:p>
                      <a:r>
                        <a:rPr lang="it-IT" b="0" dirty="0" smtClean="0">
                          <a:solidFill>
                            <a:schemeClr val="tx1"/>
                          </a:solidFill>
                        </a:rPr>
                        <a:t>30478764169001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Diners Club – International</a:t>
                      </a:r>
                    </a:p>
                    <a:p>
                      <a:r>
                        <a:rPr lang="en-US" b="0" dirty="0" smtClean="0">
                          <a:solidFill>
                            <a:schemeClr val="tx1"/>
                          </a:solidFill>
                        </a:rPr>
                        <a:t>36193482992253</a:t>
                      </a:r>
                    </a:p>
                    <a:p>
                      <a:r>
                        <a:rPr lang="en-US" b="0" dirty="0" smtClean="0">
                          <a:solidFill>
                            <a:schemeClr val="tx1"/>
                          </a:solidFill>
                        </a:rPr>
                        <a:t>36314264739742</a:t>
                      </a:r>
                    </a:p>
                    <a:p>
                      <a:r>
                        <a:rPr lang="en-US" b="0" dirty="0" smtClean="0">
                          <a:solidFill>
                            <a:schemeClr val="tx1"/>
                          </a:solidFill>
                        </a:rPr>
                        <a:t>36104261563793</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1" dirty="0" smtClean="0">
                          <a:solidFill>
                            <a:schemeClr val="tx1"/>
                          </a:solidFill>
                        </a:rPr>
                        <a:t>Maestro</a:t>
                      </a:r>
                    </a:p>
                    <a:p>
                      <a:r>
                        <a:rPr lang="cs-CZ" b="0" dirty="0" smtClean="0">
                          <a:solidFill>
                            <a:schemeClr val="tx1"/>
                          </a:solidFill>
                        </a:rPr>
                        <a:t>6763709843268368</a:t>
                      </a:r>
                    </a:p>
                    <a:p>
                      <a:r>
                        <a:rPr lang="cs-CZ" b="0" dirty="0" smtClean="0">
                          <a:solidFill>
                            <a:schemeClr val="tx1"/>
                          </a:solidFill>
                        </a:rPr>
                        <a:t>6759233278986184</a:t>
                      </a:r>
                    </a:p>
                    <a:p>
                      <a:r>
                        <a:rPr lang="cs-CZ" b="0" dirty="0" smtClean="0">
                          <a:solidFill>
                            <a:schemeClr val="tx1"/>
                          </a:solidFill>
                        </a:rPr>
                        <a:t>6304537298512113</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141186">
                <a:tc>
                  <a:txBody>
                    <a:bodyPr/>
                    <a:lstStyle/>
                    <a:p>
                      <a:r>
                        <a:rPr lang="is-IS" b="1" dirty="0" smtClean="0">
                          <a:solidFill>
                            <a:schemeClr val="tx1"/>
                          </a:solidFill>
                        </a:rPr>
                        <a:t>LASER</a:t>
                      </a:r>
                    </a:p>
                    <a:p>
                      <a:r>
                        <a:rPr lang="is-IS" b="0" dirty="0" smtClean="0">
                          <a:solidFill>
                            <a:schemeClr val="tx1"/>
                          </a:solidFill>
                        </a:rPr>
                        <a:t>6771485405590909</a:t>
                      </a:r>
                    </a:p>
                    <a:p>
                      <a:r>
                        <a:rPr lang="is-IS" b="0" dirty="0" smtClean="0">
                          <a:solidFill>
                            <a:schemeClr val="tx1"/>
                          </a:solidFill>
                        </a:rPr>
                        <a:t>6706323137698726</a:t>
                      </a:r>
                    </a:p>
                    <a:p>
                      <a:r>
                        <a:rPr lang="is-IS" b="0" dirty="0" smtClean="0">
                          <a:solidFill>
                            <a:schemeClr val="tx1"/>
                          </a:solidFill>
                        </a:rPr>
                        <a:t>6304542517832193</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Visa Electron</a:t>
                      </a:r>
                    </a:p>
                    <a:p>
                      <a:r>
                        <a:rPr lang="en-US" b="0" dirty="0" smtClean="0">
                          <a:solidFill>
                            <a:schemeClr val="tx1"/>
                          </a:solidFill>
                        </a:rPr>
                        <a:t>4508823435239888</a:t>
                      </a:r>
                    </a:p>
                    <a:p>
                      <a:r>
                        <a:rPr lang="en-US" b="0" dirty="0" smtClean="0">
                          <a:solidFill>
                            <a:schemeClr val="tx1"/>
                          </a:solidFill>
                        </a:rPr>
                        <a:t>4175008932920428</a:t>
                      </a:r>
                    </a:p>
                    <a:p>
                      <a:r>
                        <a:rPr lang="en-US" b="0" dirty="0" smtClean="0">
                          <a:solidFill>
                            <a:schemeClr val="tx1"/>
                          </a:solidFill>
                        </a:rPr>
                        <a:t>4917994137916076</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err="1" smtClean="0">
                          <a:solidFill>
                            <a:schemeClr val="tx1"/>
                          </a:solidFill>
                        </a:rPr>
                        <a:t>InstaPayment</a:t>
                      </a:r>
                      <a:endParaRPr lang="en-US" b="1" dirty="0" smtClean="0">
                        <a:solidFill>
                          <a:schemeClr val="tx1"/>
                        </a:solidFill>
                      </a:endParaRPr>
                    </a:p>
                    <a:p>
                      <a:r>
                        <a:rPr lang="en-US" b="0" dirty="0" smtClean="0">
                          <a:solidFill>
                            <a:schemeClr val="tx1"/>
                          </a:solidFill>
                        </a:rPr>
                        <a:t>6395821636176587</a:t>
                      </a:r>
                    </a:p>
                    <a:p>
                      <a:r>
                        <a:rPr lang="en-US" b="0" dirty="0" smtClean="0">
                          <a:solidFill>
                            <a:schemeClr val="tx1"/>
                          </a:solidFill>
                        </a:rPr>
                        <a:t>6378944580148062</a:t>
                      </a:r>
                    </a:p>
                    <a:p>
                      <a:r>
                        <a:rPr lang="en-US" b="0" dirty="0" smtClean="0">
                          <a:solidFill>
                            <a:schemeClr val="tx1"/>
                          </a:solidFill>
                        </a:rPr>
                        <a:t>6376872922774166</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0736529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4847481"/>
          </a:xfrm>
          <a:prstGeom prst="rect">
            <a:avLst/>
          </a:prstGeom>
          <a:noFill/>
        </p:spPr>
        <p:txBody>
          <a:bodyPr wrap="square" rtlCol="0">
            <a:spAutoFit/>
          </a:bodyPr>
          <a:lstStyle/>
          <a:p>
            <a:pPr>
              <a:spcBef>
                <a:spcPts val="600"/>
              </a:spcBef>
            </a:pPr>
            <a:r>
              <a:rPr lang="en-US" sz="2200" b="1" dirty="0" smtClean="0">
                <a:latin typeface="Avenir Light" charset="0"/>
                <a:ea typeface="Avenir Light" charset="0"/>
                <a:cs typeface="Avenir Light" charset="0"/>
              </a:rPr>
              <a:t>Rules for </a:t>
            </a:r>
            <a:r>
              <a:rPr lang="en-US" sz="2200" b="1" dirty="0" err="1" smtClean="0">
                <a:latin typeface="Avenir Light" charset="0"/>
                <a:ea typeface="Avenir Light" charset="0"/>
                <a:cs typeface="Avenir Light" charset="0"/>
              </a:rPr>
              <a:t>CreditClass</a:t>
            </a:r>
            <a:endParaRPr lang="en-US" sz="2200" b="1" dirty="0" smtClean="0">
              <a:latin typeface="Avenir Light" charset="0"/>
              <a:ea typeface="Avenir Light" charset="0"/>
              <a:cs typeface="Avenir Light" charset="0"/>
            </a:endParaRPr>
          </a:p>
          <a:p>
            <a:pPr>
              <a:spcBef>
                <a:spcPts val="600"/>
              </a:spcBef>
            </a:pPr>
            <a:endParaRPr lang="en-US" sz="2200" dirty="0">
              <a:latin typeface="Avenir Light" charset="0"/>
              <a:ea typeface="Avenir Light" charset="0"/>
              <a:cs typeface="Avenir Light" charset="0"/>
            </a:endParaRPr>
          </a:p>
          <a:p>
            <a:pPr marL="342900" indent="-342900">
              <a:spcBef>
                <a:spcPts val="600"/>
              </a:spcBef>
              <a:buFont typeface="+mj-lt"/>
              <a:buAutoNum type="arabicPeriod"/>
            </a:pPr>
            <a:r>
              <a:rPr lang="en-US" sz="2200" dirty="0" smtClean="0">
                <a:latin typeface="Avenir Light" charset="0"/>
                <a:ea typeface="Avenir Light" charset="0"/>
                <a:cs typeface="Avenir Light" charset="0"/>
              </a:rPr>
              <a:t>The constructor takes in one String argument – the card number</a:t>
            </a:r>
          </a:p>
          <a:p>
            <a:pPr marL="342900" indent="-342900">
              <a:spcBef>
                <a:spcPts val="600"/>
              </a:spcBef>
              <a:buFont typeface="+mj-lt"/>
              <a:buAutoNum type="arabicPeriod"/>
            </a:pPr>
            <a:r>
              <a:rPr lang="en-US" sz="2200" dirty="0" smtClean="0">
                <a:latin typeface="Avenir Light" charset="0"/>
                <a:ea typeface="Avenir Light" charset="0"/>
                <a:cs typeface="Avenir Light" charset="0"/>
              </a:rPr>
              <a:t>An Exception must be thrown if the </a:t>
            </a:r>
            <a:r>
              <a:rPr lang="en-US" sz="2200" dirty="0" err="1" smtClean="0">
                <a:latin typeface="Avenir Light" charset="0"/>
                <a:ea typeface="Avenir Light" charset="0"/>
                <a:cs typeface="Avenir Light" charset="0"/>
              </a:rPr>
              <a:t>Luhn</a:t>
            </a:r>
            <a:r>
              <a:rPr lang="en-US" sz="2200" dirty="0" smtClean="0">
                <a:latin typeface="Avenir Light" charset="0"/>
                <a:ea typeface="Avenir Light" charset="0"/>
                <a:cs typeface="Avenir Light" charset="0"/>
              </a:rPr>
              <a:t> Algorithm shows a bad card number</a:t>
            </a:r>
          </a:p>
          <a:p>
            <a:pPr marL="342900" indent="-342900">
              <a:spcBef>
                <a:spcPts val="600"/>
              </a:spcBef>
              <a:buFont typeface="+mj-lt"/>
              <a:buAutoNum type="arabicPeriod"/>
            </a:pPr>
            <a:r>
              <a:rPr lang="en-US" sz="2200" dirty="0" smtClean="0">
                <a:latin typeface="Avenir Light" charset="0"/>
                <a:ea typeface="Avenir Light" charset="0"/>
                <a:cs typeface="Avenir Light" charset="0"/>
              </a:rPr>
              <a:t>An Exception must be thrown if none of the starts with and length rules match</a:t>
            </a:r>
          </a:p>
          <a:p>
            <a:pPr marL="342900" indent="-342900">
              <a:spcBef>
                <a:spcPts val="600"/>
              </a:spcBef>
              <a:buFont typeface="+mj-lt"/>
              <a:buAutoNum type="arabicPeriod"/>
            </a:pPr>
            <a:r>
              <a:rPr lang="en-US" sz="2200" dirty="0" smtClean="0">
                <a:latin typeface="Avenir Light" charset="0"/>
                <a:ea typeface="Avenir Light" charset="0"/>
                <a:cs typeface="Avenir Light" charset="0"/>
              </a:rPr>
              <a:t>Have the constructor figure out the card issuer as well and keep it as a private attribute.</a:t>
            </a:r>
          </a:p>
          <a:p>
            <a:pPr marL="342900" indent="-342900">
              <a:spcBef>
                <a:spcPts val="600"/>
              </a:spcBef>
              <a:buFont typeface="+mj-lt"/>
              <a:buAutoNum type="arabicPeriod"/>
            </a:pPr>
            <a:r>
              <a:rPr lang="en-US" sz="2200" dirty="0" smtClean="0">
                <a:latin typeface="Avenir Light" charset="0"/>
                <a:ea typeface="Avenir Light" charset="0"/>
                <a:cs typeface="Avenir Light" charset="0"/>
              </a:rPr>
              <a:t>Create a public String method called </a:t>
            </a:r>
            <a:r>
              <a:rPr lang="en-US" sz="2200" dirty="0" err="1" smtClean="0">
                <a:latin typeface="Avenir Light" charset="0"/>
                <a:ea typeface="Avenir Light" charset="0"/>
                <a:cs typeface="Avenir Light" charset="0"/>
              </a:rPr>
              <a:t>getCardIssuer</a:t>
            </a:r>
            <a:r>
              <a:rPr lang="en-US" sz="2200" dirty="0" smtClean="0">
                <a:latin typeface="Avenir Light" charset="0"/>
                <a:ea typeface="Avenir Light" charset="0"/>
                <a:cs typeface="Avenir Light" charset="0"/>
              </a:rPr>
              <a:t>, and have it return the card </a:t>
            </a:r>
            <a:r>
              <a:rPr lang="en-US" sz="2200" dirty="0" err="1" smtClean="0">
                <a:latin typeface="Avenir Light" charset="0"/>
                <a:ea typeface="Avenir Light" charset="0"/>
                <a:cs typeface="Avenir Light" charset="0"/>
              </a:rPr>
              <a:t>issurer</a:t>
            </a:r>
            <a:r>
              <a:rPr lang="en-US" sz="2200" dirty="0" smtClean="0">
                <a:latin typeface="Avenir Light" charset="0"/>
                <a:ea typeface="Avenir Light" charset="0"/>
                <a:cs typeface="Avenir Light" charset="0"/>
              </a:rPr>
              <a:t>.</a:t>
            </a:r>
            <a:endParaRPr lang="en-US" sz="2200" dirty="0">
              <a:latin typeface="Avenir Light" charset="0"/>
              <a:ea typeface="Avenir Light" charset="0"/>
              <a:cs typeface="Avenir Light" charset="0"/>
            </a:endParaRPr>
          </a:p>
          <a:p>
            <a:pPr>
              <a:spcBef>
                <a:spcPts val="600"/>
              </a:spcBef>
            </a:pPr>
            <a:endParaRPr lang="en-US" sz="2200" dirty="0" smtClean="0">
              <a:latin typeface="Avenir Light" charset="0"/>
              <a:ea typeface="Avenir Light" charset="0"/>
              <a:cs typeface="Avenir Light" charset="0"/>
            </a:endParaRP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  </a:t>
            </a:r>
            <a:endParaRPr lang="en-US" sz="1600" dirty="0">
              <a:latin typeface="Avenir Light" charset="0"/>
              <a:ea typeface="Avenir Light" charset="0"/>
              <a:cs typeface="Avenir Light" charset="0"/>
            </a:endParaRPr>
          </a:p>
        </p:txBody>
      </p:sp>
    </p:spTree>
    <p:extLst>
      <p:ext uri="{BB962C8B-B14F-4D97-AF65-F5344CB8AC3E}">
        <p14:creationId xmlns:p14="http://schemas.microsoft.com/office/powerpoint/2010/main" val="18183738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5170646"/>
          </a:xfrm>
          <a:prstGeom prst="rect">
            <a:avLst/>
          </a:prstGeom>
          <a:noFill/>
        </p:spPr>
        <p:txBody>
          <a:bodyPr wrap="square" rtlCol="0">
            <a:spAutoFit/>
          </a:bodyPr>
          <a:lstStyle/>
          <a:p>
            <a:pPr algn="ctr">
              <a:spcBef>
                <a:spcPts val="600"/>
              </a:spcBef>
            </a:pPr>
            <a:r>
              <a:rPr lang="en-US" sz="6000" b="1" dirty="0" smtClean="0">
                <a:latin typeface="Noteworthy Light" charset="0"/>
                <a:ea typeface="Noteworthy Light" charset="0"/>
                <a:cs typeface="Noteworthy Light" charset="0"/>
              </a:rPr>
              <a:t>Time to get to work!</a:t>
            </a:r>
          </a:p>
          <a:p>
            <a:pPr>
              <a:spcBef>
                <a:spcPts val="600"/>
              </a:spcBef>
            </a:pPr>
            <a:endParaRPr lang="en-US" sz="6000" b="1" dirty="0">
              <a:latin typeface="Noteworthy Light" charset="0"/>
              <a:ea typeface="Noteworthy Light" charset="0"/>
              <a:cs typeface="Noteworthy Light" charset="0"/>
            </a:endParaRPr>
          </a:p>
          <a:p>
            <a:pPr algn="ctr">
              <a:spcBef>
                <a:spcPts val="600"/>
              </a:spcBef>
            </a:pPr>
            <a:r>
              <a:rPr lang="en-US" sz="3600" b="1" dirty="0" smtClean="0">
                <a:latin typeface="Noteworthy Light" charset="0"/>
                <a:ea typeface="Noteworthy Light" charset="0"/>
                <a:cs typeface="Noteworthy Light" charset="0"/>
              </a:rPr>
              <a:t>I’ll be </a:t>
            </a:r>
            <a:r>
              <a:rPr lang="en-US" sz="3600" b="1" dirty="0" err="1" smtClean="0">
                <a:latin typeface="Noteworthy Light" charset="0"/>
                <a:ea typeface="Noteworthy Light" charset="0"/>
                <a:cs typeface="Noteworthy Light" charset="0"/>
              </a:rPr>
              <a:t>roming</a:t>
            </a:r>
            <a:r>
              <a:rPr lang="en-US" sz="3600" b="1" dirty="0" smtClean="0">
                <a:latin typeface="Noteworthy Light" charset="0"/>
                <a:ea typeface="Noteworthy Light" charset="0"/>
                <a:cs typeface="Noteworthy Light" charset="0"/>
              </a:rPr>
              <a:t> around answering </a:t>
            </a:r>
          </a:p>
          <a:p>
            <a:pPr algn="ctr">
              <a:spcBef>
                <a:spcPts val="600"/>
              </a:spcBef>
            </a:pPr>
            <a:r>
              <a:rPr lang="en-US" sz="3600" b="1" dirty="0" smtClean="0">
                <a:latin typeface="Noteworthy Light" charset="0"/>
                <a:ea typeface="Noteworthy Light" charset="0"/>
                <a:cs typeface="Noteworthy Light" charset="0"/>
              </a:rPr>
              <a:t>questions and helping those who need it.</a:t>
            </a:r>
          </a:p>
          <a:p>
            <a:pPr algn="ctr">
              <a:spcBef>
                <a:spcPts val="600"/>
              </a:spcBef>
            </a:pPr>
            <a:endParaRPr lang="en-US" sz="3600" b="1" dirty="0">
              <a:latin typeface="Noteworthy Light" charset="0"/>
              <a:ea typeface="Noteworthy Light" charset="0"/>
              <a:cs typeface="Noteworthy Light" charset="0"/>
            </a:endParaRPr>
          </a:p>
          <a:p>
            <a:pPr algn="ctr">
              <a:spcBef>
                <a:spcPts val="600"/>
              </a:spcBef>
            </a:pPr>
            <a:r>
              <a:rPr lang="en-US" sz="3600" b="1" dirty="0" smtClean="0">
                <a:latin typeface="Noteworthy Light" charset="0"/>
                <a:ea typeface="Noteworthy Light" charset="0"/>
                <a:cs typeface="Noteworthy Light" charset="0"/>
              </a:rPr>
              <a:t>Don’t be afraid to ask for help.  </a:t>
            </a:r>
          </a:p>
          <a:p>
            <a:pPr algn="ctr">
              <a:spcBef>
                <a:spcPts val="600"/>
              </a:spcBef>
            </a:pPr>
            <a:r>
              <a:rPr lang="en-US" sz="3600" b="1" dirty="0" smtClean="0">
                <a:latin typeface="Noteworthy Light" charset="0"/>
                <a:ea typeface="Noteworthy Light" charset="0"/>
                <a:cs typeface="Noteworthy Light" charset="0"/>
              </a:rPr>
              <a:t>Don’t allow yourself to get stuck!</a:t>
            </a:r>
            <a:endParaRPr lang="en-US" sz="2800" b="1" dirty="0">
              <a:latin typeface="Noteworthy Light" charset="0"/>
              <a:ea typeface="Noteworthy Light" charset="0"/>
              <a:cs typeface="Noteworthy Light" charset="0"/>
            </a:endParaRPr>
          </a:p>
        </p:txBody>
      </p:sp>
    </p:spTree>
    <p:extLst>
      <p:ext uri="{BB962C8B-B14F-4D97-AF65-F5344CB8AC3E}">
        <p14:creationId xmlns:p14="http://schemas.microsoft.com/office/powerpoint/2010/main" val="812578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0701" y="38438"/>
            <a:ext cx="8339031" cy="5996549"/>
          </a:xfrm>
          <a:prstGeom prst="rect">
            <a:avLst/>
          </a:prstGeom>
        </p:spPr>
      </p:pic>
      <p:sp>
        <p:nvSpPr>
          <p:cNvPr id="7" name="TextBox 6"/>
          <p:cNvSpPr txBox="1"/>
          <p:nvPr/>
        </p:nvSpPr>
        <p:spPr>
          <a:xfrm rot="21405817">
            <a:off x="2222842" y="1109353"/>
            <a:ext cx="3174567" cy="2462213"/>
          </a:xfrm>
          <a:prstGeom prst="rect">
            <a:avLst/>
          </a:prstGeom>
          <a:noFill/>
        </p:spPr>
        <p:txBody>
          <a:bodyPr wrap="square" rtlCol="0">
            <a:spAutoFit/>
          </a:bodyPr>
          <a:lstStyle/>
          <a:p>
            <a:pPr algn="ctr">
              <a:spcAft>
                <a:spcPts val="1200"/>
              </a:spcAft>
            </a:pPr>
            <a:r>
              <a:rPr lang="en-US" sz="4800" smtClean="0">
                <a:solidFill>
                  <a:schemeClr val="accent1"/>
                </a:solidFill>
                <a:latin typeface="Agilo Handwriting" charset="0"/>
                <a:ea typeface="Agilo Handwriting" charset="0"/>
                <a:cs typeface="Agilo Handwriting" charset="0"/>
              </a:rPr>
              <a:t>The Merchant</a:t>
            </a:r>
          </a:p>
          <a:p>
            <a:pPr algn="ctr">
              <a:spcAft>
                <a:spcPts val="1200"/>
              </a:spcAft>
            </a:pPr>
            <a:r>
              <a:rPr lang="en-US" sz="4800" dirty="0" smtClean="0">
                <a:solidFill>
                  <a:schemeClr val="accent1"/>
                </a:solidFill>
                <a:latin typeface="Agilo Handwriting" charset="0"/>
                <a:ea typeface="Agilo Handwriting" charset="0"/>
                <a:cs typeface="Agilo Handwriting" charset="0"/>
              </a:rPr>
              <a:t>Class</a:t>
            </a:r>
            <a:endParaRPr lang="en-US" sz="2000" dirty="0">
              <a:solidFill>
                <a:schemeClr val="accent1"/>
              </a:solidFill>
              <a:latin typeface="Agilo Handwriting" charset="0"/>
              <a:ea typeface="Agilo Handwriting" charset="0"/>
              <a:cs typeface="Agilo Handwriting" charset="0"/>
            </a:endParaRPr>
          </a:p>
        </p:txBody>
      </p:sp>
    </p:spTree>
    <p:extLst>
      <p:ext uri="{BB962C8B-B14F-4D97-AF65-F5344CB8AC3E}">
        <p14:creationId xmlns:p14="http://schemas.microsoft.com/office/powerpoint/2010/main" val="18475372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5678478"/>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Now it’s time to consider the Merchant class.  How hard could that </a:t>
            </a:r>
            <a:r>
              <a:rPr lang="en-US" sz="2200" dirty="0" err="1" smtClean="0">
                <a:latin typeface="Avenir Light" charset="0"/>
                <a:ea typeface="Avenir Light" charset="0"/>
                <a:cs typeface="Avenir Light" charset="0"/>
              </a:rPr>
              <a:t>posibly</a:t>
            </a:r>
            <a:r>
              <a:rPr lang="en-US" sz="2200" dirty="0" smtClean="0">
                <a:latin typeface="Avenir Light" charset="0"/>
                <a:ea typeface="Avenir Light" charset="0"/>
                <a:cs typeface="Avenir Light" charset="0"/>
              </a:rPr>
              <a:t> be?</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Well, if you’re as devious as I am, there could be plenty to do.  Remember, our goal for these classes is to make the data that they collect as pure as we can make them by </a:t>
            </a:r>
            <a:r>
              <a:rPr lang="en-US" sz="2200" dirty="0" err="1" smtClean="0">
                <a:latin typeface="Avenir Light" charset="0"/>
                <a:ea typeface="Avenir Light" charset="0"/>
                <a:cs typeface="Avenir Light" charset="0"/>
              </a:rPr>
              <a:t>rigoursly</a:t>
            </a:r>
            <a:r>
              <a:rPr lang="en-US" sz="2200" dirty="0" smtClean="0">
                <a:latin typeface="Avenir Light" charset="0"/>
                <a:ea typeface="Avenir Light" charset="0"/>
                <a:cs typeface="Avenir Light" charset="0"/>
              </a:rPr>
              <a:t> keeping the data clean and free from entry flaws.</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Merchants have:</a:t>
            </a:r>
          </a:p>
          <a:p>
            <a:pPr marL="342900" indent="-342900">
              <a:spcBef>
                <a:spcPts val="600"/>
              </a:spcBef>
              <a:buFont typeface="Arial" charset="0"/>
              <a:buChar char="•"/>
            </a:pPr>
            <a:r>
              <a:rPr lang="en-US" sz="2200" dirty="0" smtClean="0">
                <a:latin typeface="Avenir Light" charset="0"/>
                <a:ea typeface="Avenir Light" charset="0"/>
                <a:cs typeface="Avenir Light" charset="0"/>
              </a:rPr>
              <a:t>A name</a:t>
            </a:r>
          </a:p>
          <a:p>
            <a:pPr marL="342900" indent="-342900">
              <a:spcBef>
                <a:spcPts val="600"/>
              </a:spcBef>
              <a:buFont typeface="Arial" charset="0"/>
              <a:buChar char="•"/>
            </a:pPr>
            <a:r>
              <a:rPr lang="en-US" sz="2200" dirty="0" smtClean="0">
                <a:latin typeface="Avenir Light" charset="0"/>
                <a:ea typeface="Avenir Light" charset="0"/>
                <a:cs typeface="Avenir Light" charset="0"/>
              </a:rPr>
              <a:t>An address</a:t>
            </a:r>
          </a:p>
          <a:p>
            <a:pPr marL="342900" indent="-342900">
              <a:spcBef>
                <a:spcPts val="600"/>
              </a:spcBef>
              <a:buFont typeface="Arial" charset="0"/>
              <a:buChar char="•"/>
            </a:pPr>
            <a:r>
              <a:rPr lang="en-US" sz="2200" dirty="0" smtClean="0">
                <a:latin typeface="Avenir Light" charset="0"/>
                <a:ea typeface="Avenir Light" charset="0"/>
                <a:cs typeface="Avenir Light" charset="0"/>
              </a:rPr>
              <a:t>A </a:t>
            </a:r>
            <a:r>
              <a:rPr lang="en-US" sz="2200" dirty="0" err="1" smtClean="0">
                <a:latin typeface="Avenir Light" charset="0"/>
                <a:ea typeface="Avenir Light" charset="0"/>
                <a:cs typeface="Avenir Light" charset="0"/>
              </a:rPr>
              <a:t>postalcode</a:t>
            </a:r>
            <a:endParaRPr lang="en-US" sz="2200" dirty="0">
              <a:latin typeface="Avenir Light" charset="0"/>
              <a:ea typeface="Avenir Light" charset="0"/>
              <a:cs typeface="Avenir Light" charset="0"/>
            </a:endParaRPr>
          </a:p>
          <a:p>
            <a:pPr marL="342900" indent="-342900">
              <a:spcBef>
                <a:spcPts val="600"/>
              </a:spcBef>
              <a:buFont typeface="Arial" charset="0"/>
              <a:buChar char="•"/>
            </a:pPr>
            <a:r>
              <a:rPr lang="en-US" sz="2200" dirty="0" smtClean="0">
                <a:latin typeface="Avenir Light" charset="0"/>
                <a:ea typeface="Avenir Light" charset="0"/>
                <a:cs typeface="Avenir Light" charset="0"/>
              </a:rPr>
              <a:t>A phone number</a:t>
            </a:r>
          </a:p>
          <a:p>
            <a:pPr marL="342900" indent="-342900">
              <a:spcBef>
                <a:spcPts val="600"/>
              </a:spcBef>
              <a:buFont typeface="Arial" charset="0"/>
              <a:buChar char="•"/>
            </a:pPr>
            <a:r>
              <a:rPr lang="en-US" sz="2200" dirty="0" smtClean="0">
                <a:latin typeface="Avenir Light" charset="0"/>
                <a:ea typeface="Avenir Light" charset="0"/>
                <a:cs typeface="Avenir Light" charset="0"/>
              </a:rPr>
              <a:t>An </a:t>
            </a:r>
            <a:r>
              <a:rPr lang="en-US" sz="2200" dirty="0" err="1" smtClean="0">
                <a:latin typeface="Avenir Light" charset="0"/>
                <a:ea typeface="Avenir Light" charset="0"/>
                <a:cs typeface="Avenir Light" charset="0"/>
              </a:rPr>
              <a:t>eMail</a:t>
            </a:r>
            <a:r>
              <a:rPr lang="en-US" sz="2200" dirty="0" smtClean="0">
                <a:latin typeface="Avenir Light" charset="0"/>
                <a:ea typeface="Avenir Light" charset="0"/>
                <a:cs typeface="Avenir Light" charset="0"/>
              </a:rPr>
              <a:t> address</a:t>
            </a:r>
          </a:p>
          <a:p>
            <a:pPr marL="342900" indent="-342900">
              <a:spcBef>
                <a:spcPts val="600"/>
              </a:spcBef>
              <a:buFont typeface="Arial" charset="0"/>
              <a:buChar char="•"/>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And yes, there will be rules.</a:t>
            </a:r>
          </a:p>
        </p:txBody>
      </p:sp>
    </p:spTree>
    <p:extLst>
      <p:ext uri="{BB962C8B-B14F-4D97-AF65-F5344CB8AC3E}">
        <p14:creationId xmlns:p14="http://schemas.microsoft.com/office/powerpoint/2010/main" val="19896222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0169" y="12090"/>
            <a:ext cx="7671661" cy="6066422"/>
          </a:xfrm>
          <a:prstGeom prst="rect">
            <a:avLst/>
          </a:prstGeom>
        </p:spPr>
      </p:pic>
      <p:sp>
        <p:nvSpPr>
          <p:cNvPr id="8" name="TextBox 7"/>
          <p:cNvSpPr txBox="1"/>
          <p:nvPr/>
        </p:nvSpPr>
        <p:spPr>
          <a:xfrm>
            <a:off x="4708900" y="3347634"/>
            <a:ext cx="2774197" cy="830997"/>
          </a:xfrm>
          <a:prstGeom prst="rect">
            <a:avLst/>
          </a:prstGeom>
          <a:noFill/>
        </p:spPr>
        <p:txBody>
          <a:bodyPr wrap="square" rtlCol="0">
            <a:spAutoFit/>
          </a:bodyPr>
          <a:lstStyle/>
          <a:p>
            <a:pPr algn="ctr"/>
            <a:r>
              <a:rPr lang="en-US" sz="4800" dirty="0" smtClean="0">
                <a:solidFill>
                  <a:schemeClr val="accent1"/>
                </a:solidFill>
                <a:latin typeface="Agilo Handwriting" charset="0"/>
                <a:ea typeface="Agilo Handwriting" charset="0"/>
                <a:cs typeface="Agilo Handwriting" charset="0"/>
              </a:rPr>
              <a:t>Agenda</a:t>
            </a:r>
            <a:endParaRPr lang="en-US" sz="2000" dirty="0">
              <a:solidFill>
                <a:schemeClr val="accent1"/>
              </a:solidFill>
              <a:latin typeface="Agilo Handwriting" charset="0"/>
              <a:ea typeface="Agilo Handwriting" charset="0"/>
              <a:cs typeface="Agilo Handwriting" charset="0"/>
            </a:endParaRPr>
          </a:p>
        </p:txBody>
      </p:sp>
    </p:spTree>
    <p:extLst>
      <p:ext uri="{BB962C8B-B14F-4D97-AF65-F5344CB8AC3E}">
        <p14:creationId xmlns:p14="http://schemas.microsoft.com/office/powerpoint/2010/main" val="38472578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3600986"/>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Write the Merchant class and specify all of the attributes in the constructor.</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For now, any names that come in should be scrubbed to eliminate leading and trailing blanks.  No errors, just trimming.  And there must be a some name.</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Likewise for addresses.  We should silently trim away leading and trailing spaces.  But so long as there is an address, we’re fine.  For now.</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The other fields are a different story</a:t>
            </a:r>
            <a:r>
              <a:rPr lang="is-IS" sz="2200" dirty="0" smtClean="0">
                <a:latin typeface="Avenir Light" charset="0"/>
                <a:ea typeface="Avenir Light" charset="0"/>
                <a:cs typeface="Avenir Light" charset="0"/>
              </a:rPr>
              <a:t>…</a:t>
            </a:r>
            <a:endParaRPr lang="en-US" sz="2200" dirty="0" smtClean="0">
              <a:latin typeface="Avenir Light" charset="0"/>
              <a:ea typeface="Avenir Light" charset="0"/>
              <a:cs typeface="Avenir Light" charset="0"/>
            </a:endParaRPr>
          </a:p>
        </p:txBody>
      </p:sp>
    </p:spTree>
    <p:extLst>
      <p:ext uri="{BB962C8B-B14F-4D97-AF65-F5344CB8AC3E}">
        <p14:creationId xmlns:p14="http://schemas.microsoft.com/office/powerpoint/2010/main" val="19223130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1938992"/>
          </a:xfrm>
          <a:prstGeom prst="rect">
            <a:avLst/>
          </a:prstGeom>
          <a:noFill/>
        </p:spPr>
        <p:txBody>
          <a:bodyPr wrap="square" rtlCol="0">
            <a:spAutoFit/>
          </a:bodyPr>
          <a:lstStyle/>
          <a:p>
            <a:pPr>
              <a:spcBef>
                <a:spcPts val="600"/>
              </a:spcBef>
            </a:pPr>
            <a:r>
              <a:rPr lang="en-US" sz="2200" b="1" dirty="0" smtClean="0">
                <a:latin typeface="Avenir Light" charset="0"/>
                <a:ea typeface="Avenir Light" charset="0"/>
                <a:cs typeface="Avenir Light" charset="0"/>
              </a:rPr>
              <a:t>Postal Code Validation</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According to </a:t>
            </a:r>
            <a:r>
              <a:rPr lang="en-US" sz="2200" dirty="0" err="1" smtClean="0">
                <a:latin typeface="Avenir Light" charset="0"/>
                <a:ea typeface="Avenir Light" charset="0"/>
                <a:cs typeface="Avenir Light" charset="0"/>
              </a:rPr>
              <a:t>wikipedia</a:t>
            </a:r>
            <a:r>
              <a:rPr lang="en-US" sz="2200" dirty="0">
                <a:latin typeface="Avenir Light" charset="0"/>
                <a:ea typeface="Avenir Light" charset="0"/>
                <a:cs typeface="Avenir Light" charset="0"/>
              </a:rPr>
              <a:t>, at </a:t>
            </a:r>
            <a:r>
              <a:rPr lang="en-US" sz="2200" dirty="0">
                <a:latin typeface="Avenir Light" charset="0"/>
                <a:ea typeface="Avenir Light" charset="0"/>
                <a:cs typeface="Avenir Light" charset="0"/>
                <a:hlinkClick r:id="rId4"/>
              </a:rPr>
              <a:t>https://</a:t>
            </a:r>
            <a:r>
              <a:rPr lang="en-US" sz="2200" dirty="0" smtClean="0">
                <a:latin typeface="Avenir Light" charset="0"/>
                <a:ea typeface="Avenir Light" charset="0"/>
                <a:cs typeface="Avenir Light" charset="0"/>
                <a:hlinkClick r:id="rId4"/>
              </a:rPr>
              <a:t>en.wikipedia.org/wiki/Postcodes_in_the_United_Kingdom</a:t>
            </a:r>
            <a:r>
              <a:rPr lang="en-US" sz="2200" dirty="0" smtClean="0">
                <a:latin typeface="Avenir Light" charset="0"/>
                <a:ea typeface="Avenir Light" charset="0"/>
                <a:cs typeface="Avenir Light" charset="0"/>
              </a:rPr>
              <a:t>, there is a </a:t>
            </a:r>
            <a:r>
              <a:rPr lang="en-US" sz="2200" dirty="0" err="1" smtClean="0">
                <a:latin typeface="Avenir Light" charset="0"/>
                <a:ea typeface="Avenir Light" charset="0"/>
                <a:cs typeface="Avenir Light" charset="0"/>
              </a:rPr>
              <a:t>definate</a:t>
            </a:r>
            <a:r>
              <a:rPr lang="en-US" sz="2200" dirty="0" smtClean="0">
                <a:latin typeface="Avenir Light" charset="0"/>
                <a:ea typeface="Avenir Light" charset="0"/>
                <a:cs typeface="Avenir Light" charset="0"/>
              </a:rPr>
              <a:t> format to a UK </a:t>
            </a:r>
            <a:r>
              <a:rPr lang="en-US" sz="2200" dirty="0" err="1" smtClean="0">
                <a:latin typeface="Avenir Light" charset="0"/>
                <a:ea typeface="Avenir Light" charset="0"/>
                <a:cs typeface="Avenir Light" charset="0"/>
              </a:rPr>
              <a:t>postalcode</a:t>
            </a:r>
            <a:r>
              <a:rPr lang="en-US" sz="2200" dirty="0" smtClean="0">
                <a:latin typeface="Avenir Light" charset="0"/>
                <a:ea typeface="Avenir Light" charset="0"/>
                <a:cs typeface="Avenir Light"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1232974267"/>
              </p:ext>
            </p:extLst>
          </p:nvPr>
        </p:nvGraphicFramePr>
        <p:xfrm>
          <a:off x="533648" y="2708484"/>
          <a:ext cx="10819705" cy="2560320"/>
        </p:xfrm>
        <a:graphic>
          <a:graphicData uri="http://schemas.openxmlformats.org/drawingml/2006/table">
            <a:tbl>
              <a:tblPr firstRow="1" bandRow="1">
                <a:tableStyleId>{5C22544A-7EE6-4342-B048-85BDC9FD1C3A}</a:tableStyleId>
              </a:tblPr>
              <a:tblGrid>
                <a:gridCol w="4739299"/>
                <a:gridCol w="4614211"/>
                <a:gridCol w="1466195"/>
              </a:tblGrid>
              <a:tr h="346727">
                <a:tc>
                  <a:txBody>
                    <a:bodyPr/>
                    <a:lstStyle/>
                    <a:p>
                      <a:r>
                        <a:rPr lang="cs-CZ" sz="1800" b="0" i="0" dirty="0" err="1" smtClean="0">
                          <a:solidFill>
                            <a:schemeClr val="tx1"/>
                          </a:solidFill>
                          <a:latin typeface="Avenir Light" charset="0"/>
                          <a:ea typeface="Avenir Light" charset="0"/>
                          <a:cs typeface="Avenir Light" charset="0"/>
                        </a:rPr>
                        <a:t>Format</a:t>
                      </a:r>
                      <a:r>
                        <a:rPr lang="cs-CZ" sz="1800" b="0" i="0" dirty="0" smtClean="0">
                          <a:solidFill>
                            <a:schemeClr val="tx1"/>
                          </a:solidFill>
                          <a:latin typeface="Avenir Light" charset="0"/>
                          <a:ea typeface="Avenir Light" charset="0"/>
                          <a:cs typeface="Avenir Light" charset="0"/>
                        </a:rPr>
                        <a:t> (A=</a:t>
                      </a:r>
                      <a:r>
                        <a:rPr lang="cs-CZ" sz="1800" b="0" i="0" dirty="0" err="1" smtClean="0">
                          <a:solidFill>
                            <a:schemeClr val="tx1"/>
                          </a:solidFill>
                          <a:latin typeface="Avenir Light" charset="0"/>
                          <a:ea typeface="Avenir Light" charset="0"/>
                          <a:cs typeface="Avenir Light" charset="0"/>
                        </a:rPr>
                        <a:t>letter,N</a:t>
                      </a:r>
                      <a:r>
                        <a:rPr lang="cs-CZ" sz="1800" b="0" i="0" dirty="0" smtClean="0">
                          <a:solidFill>
                            <a:schemeClr val="tx1"/>
                          </a:solidFill>
                          <a:latin typeface="Avenir Light" charset="0"/>
                          <a:ea typeface="Avenir Light" charset="0"/>
                          <a:cs typeface="Avenir Light" charset="0"/>
                        </a:rPr>
                        <a:t>=</a:t>
                      </a:r>
                      <a:r>
                        <a:rPr lang="cs-CZ" sz="1800" b="0" i="0" dirty="0" err="1" smtClean="0">
                          <a:solidFill>
                            <a:schemeClr val="tx1"/>
                          </a:solidFill>
                          <a:latin typeface="Avenir Light" charset="0"/>
                          <a:ea typeface="Avenir Light" charset="0"/>
                          <a:cs typeface="Avenir Light" charset="0"/>
                        </a:rPr>
                        <a:t>digit</a:t>
                      </a:r>
                      <a:r>
                        <a:rPr lang="cs-CZ" sz="1800" b="0" i="0" dirty="0" smtClean="0">
                          <a:solidFill>
                            <a:schemeClr val="tx1"/>
                          </a:solidFill>
                          <a:latin typeface="Avenir Light" charset="0"/>
                          <a:ea typeface="Avenir Light" charset="0"/>
                          <a:cs typeface="Avenir Light" charset="0"/>
                        </a:rPr>
                        <a:t>,</a:t>
                      </a:r>
                      <a:r>
                        <a:rPr lang="cs-CZ" sz="1800" b="0" i="0" baseline="0" dirty="0" smtClean="0">
                          <a:solidFill>
                            <a:schemeClr val="tx1"/>
                          </a:solidFill>
                          <a:latin typeface="Avenir Light" charset="0"/>
                          <a:ea typeface="Avenir Light" charset="0"/>
                          <a:cs typeface="Avenir Light" charset="0"/>
                        </a:rPr>
                        <a:t> mind </a:t>
                      </a:r>
                      <a:r>
                        <a:rPr lang="cs-CZ" sz="1800" b="0" i="0" baseline="0" dirty="0" err="1" smtClean="0">
                          <a:solidFill>
                            <a:schemeClr val="tx1"/>
                          </a:solidFill>
                          <a:latin typeface="Avenir Light" charset="0"/>
                          <a:ea typeface="Avenir Light" charset="0"/>
                          <a:cs typeface="Avenir Light" charset="0"/>
                        </a:rPr>
                        <a:t>the</a:t>
                      </a:r>
                      <a:r>
                        <a:rPr lang="cs-CZ" sz="1800" b="0" i="0" baseline="0" dirty="0" smtClean="0">
                          <a:solidFill>
                            <a:schemeClr val="tx1"/>
                          </a:solidFill>
                          <a:latin typeface="Avenir Light" charset="0"/>
                          <a:ea typeface="Avenir Light" charset="0"/>
                          <a:cs typeface="Avenir Light" charset="0"/>
                        </a:rPr>
                        <a:t> </a:t>
                      </a:r>
                      <a:r>
                        <a:rPr lang="cs-CZ" sz="1800" b="0" i="0" baseline="0" dirty="0" err="1" smtClean="0">
                          <a:solidFill>
                            <a:schemeClr val="tx1"/>
                          </a:solidFill>
                          <a:latin typeface="Avenir Light" charset="0"/>
                          <a:ea typeface="Avenir Light" charset="0"/>
                          <a:cs typeface="Avenir Light" charset="0"/>
                        </a:rPr>
                        <a:t>space</a:t>
                      </a:r>
                      <a:r>
                        <a:rPr lang="cs-CZ" sz="1800" b="0" i="0" baseline="0" dirty="0" smtClean="0">
                          <a:solidFill>
                            <a:schemeClr val="tx1"/>
                          </a:solidFill>
                          <a:latin typeface="Avenir Light" charset="0"/>
                          <a:ea typeface="Avenir Light" charset="0"/>
                          <a:cs typeface="Avenir Light" charset="0"/>
                        </a:rPr>
                        <a:t>)</a:t>
                      </a:r>
                      <a:endParaRPr lang="en-US" sz="1800" b="0" i="0" dirty="0">
                        <a:solidFill>
                          <a:schemeClr val="tx1"/>
                        </a:solidFill>
                        <a:latin typeface="Avenir Light" charset="0"/>
                        <a:ea typeface="Avenir Light" charset="0"/>
                        <a:cs typeface="Avenir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is-IS" sz="1800" b="0" i="0" dirty="0" smtClean="0">
                          <a:solidFill>
                            <a:schemeClr val="tx1"/>
                          </a:solidFill>
                          <a:latin typeface="Avenir Light" charset="0"/>
                          <a:ea typeface="Avenir Light" charset="0"/>
                          <a:cs typeface="Avenir Light" charset="0"/>
                        </a:rPr>
                        <a:t>Coverage</a:t>
                      </a:r>
                      <a:endParaRPr lang="en-US" sz="1800" b="0" i="0" dirty="0">
                        <a:solidFill>
                          <a:schemeClr val="tx1"/>
                        </a:solidFill>
                        <a:latin typeface="Avenir Light" charset="0"/>
                        <a:ea typeface="Avenir Light" charset="0"/>
                        <a:cs typeface="Avenir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smtClean="0">
                          <a:solidFill>
                            <a:schemeClr val="tx1"/>
                          </a:solidFill>
                          <a:latin typeface="Avenir Light" charset="0"/>
                          <a:ea typeface="Avenir Light" charset="0"/>
                          <a:cs typeface="Avenir Light" charset="0"/>
                        </a:rPr>
                        <a:t>Example</a:t>
                      </a:r>
                      <a:endParaRPr lang="en-US" sz="1800" b="0" i="0" dirty="0">
                        <a:solidFill>
                          <a:schemeClr val="tx1"/>
                        </a:solidFill>
                        <a:latin typeface="Avenir Light" charset="0"/>
                        <a:ea typeface="Avenir Light" charset="0"/>
                        <a:cs typeface="Avenir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43439">
                <a:tc>
                  <a:txBody>
                    <a:bodyPr/>
                    <a:lstStyle/>
                    <a:p>
                      <a:r>
                        <a:rPr lang="it-IT" b="1" dirty="0" smtClean="0">
                          <a:solidFill>
                            <a:schemeClr val="tx1"/>
                          </a:solidFill>
                          <a:latin typeface="Consolas" charset="0"/>
                          <a:ea typeface="Consolas" charset="0"/>
                          <a:cs typeface="Consolas" charset="0"/>
                        </a:rPr>
                        <a:t>AA9A 9AA</a:t>
                      </a:r>
                      <a:endParaRPr lang="en-US" b="1"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kern="1200" dirty="0" smtClean="0">
                          <a:solidFill>
                            <a:schemeClr val="dk1"/>
                          </a:solidFill>
                          <a:latin typeface="+mn-lt"/>
                          <a:ea typeface="+mn-ea"/>
                          <a:cs typeface="+mn-cs"/>
                        </a:rPr>
                        <a:t>WC postcode area; EC1–EC4, NW1W, SE1P, SW1</a:t>
                      </a:r>
                      <a:endParaRPr lang="en-US" b="0"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kern="1200" dirty="0" smtClean="0">
                          <a:solidFill>
                            <a:schemeClr val="dk1"/>
                          </a:solidFill>
                          <a:latin typeface="+mn-lt"/>
                          <a:ea typeface="+mn-ea"/>
                          <a:cs typeface="+mn-cs"/>
                        </a:rPr>
                        <a:t>EC1A 1BB</a:t>
                      </a:r>
                      <a:endParaRPr lang="en-US" b="0"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8642">
                <a:tc>
                  <a:txBody>
                    <a:bodyPr/>
                    <a:lstStyle/>
                    <a:p>
                      <a:r>
                        <a:rPr lang="is-IS" b="1" dirty="0" smtClean="0">
                          <a:solidFill>
                            <a:schemeClr val="tx1"/>
                          </a:solidFill>
                          <a:latin typeface="Consolas" charset="0"/>
                          <a:ea typeface="Consolas" charset="0"/>
                          <a:cs typeface="Consolas" charset="0"/>
                        </a:rPr>
                        <a:t>A9A</a:t>
                      </a:r>
                      <a:r>
                        <a:rPr lang="is-IS" b="1" baseline="0" dirty="0" smtClean="0">
                          <a:solidFill>
                            <a:schemeClr val="tx1"/>
                          </a:solidFill>
                          <a:latin typeface="Consolas" charset="0"/>
                          <a:ea typeface="Consolas" charset="0"/>
                          <a:cs typeface="Consolas" charset="0"/>
                        </a:rPr>
                        <a:t> 9AA</a:t>
                      </a:r>
                      <a:endParaRPr lang="en-US" b="1"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kern="1200" dirty="0" smtClean="0">
                          <a:solidFill>
                            <a:schemeClr val="dk1"/>
                          </a:solidFill>
                          <a:latin typeface="+mn-lt"/>
                          <a:ea typeface="+mn-ea"/>
                          <a:cs typeface="+mn-cs"/>
                        </a:rPr>
                        <a:t>E1W, N1C, N1P</a:t>
                      </a:r>
                      <a:endParaRPr lang="en-US" b="0"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kern="1200" dirty="0" smtClean="0">
                          <a:solidFill>
                            <a:schemeClr val="dk1"/>
                          </a:solidFill>
                          <a:latin typeface="+mn-lt"/>
                          <a:ea typeface="+mn-ea"/>
                          <a:cs typeface="+mn-cs"/>
                        </a:rPr>
                        <a:t>W1A 0AX</a:t>
                      </a:r>
                      <a:endParaRPr lang="en-US" b="0"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8642">
                <a:tc>
                  <a:txBody>
                    <a:bodyPr/>
                    <a:lstStyle/>
                    <a:p>
                      <a:r>
                        <a:rPr lang="en-US" b="1" dirty="0" smtClean="0">
                          <a:solidFill>
                            <a:schemeClr val="tx1"/>
                          </a:solidFill>
                          <a:latin typeface="Consolas" charset="0"/>
                          <a:ea typeface="Consolas" charset="0"/>
                          <a:cs typeface="Consolas" charset="0"/>
                        </a:rPr>
                        <a:t>A9 9AA</a:t>
                      </a:r>
                      <a:endParaRPr lang="en-US" b="1"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r>
                        <a:rPr lang="en-US" sz="1800" kern="1200" dirty="0" smtClean="0">
                          <a:solidFill>
                            <a:schemeClr val="dk1"/>
                          </a:solidFill>
                          <a:latin typeface="+mn-lt"/>
                          <a:ea typeface="+mn-ea"/>
                          <a:cs typeface="+mn-cs"/>
                        </a:rPr>
                        <a:t>B, E, G, L, M, N, S, W</a:t>
                      </a:r>
                      <a:endParaRPr lang="en-US" b="0" dirty="0">
                        <a:solidFill>
                          <a:schemeClr val="tx1"/>
                        </a:solidFill>
                        <a:latin typeface="Consolas" charset="0"/>
                        <a:ea typeface="Consolas" charset="0"/>
                        <a:cs typeface="Consola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ru-RU" sz="1800" kern="1200" dirty="0" smtClean="0">
                          <a:solidFill>
                            <a:schemeClr val="dk1"/>
                          </a:solidFill>
                          <a:latin typeface="+mn-lt"/>
                          <a:ea typeface="+mn-ea"/>
                          <a:cs typeface="+mn-cs"/>
                        </a:rPr>
                        <a:t>M1 1AE</a:t>
                      </a:r>
                      <a:endParaRPr lang="en-US" b="0"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8642">
                <a:tc>
                  <a:txBody>
                    <a:bodyPr/>
                    <a:lstStyle/>
                    <a:p>
                      <a:r>
                        <a:rPr lang="en-US" b="1" dirty="0" smtClean="0">
                          <a:solidFill>
                            <a:schemeClr val="tx1"/>
                          </a:solidFill>
                          <a:latin typeface="Consolas" charset="0"/>
                          <a:ea typeface="Consolas" charset="0"/>
                          <a:cs typeface="Consolas" charset="0"/>
                        </a:rPr>
                        <a:t>A99 9AA</a:t>
                      </a:r>
                      <a:endParaRPr lang="en-US" b="1"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b="0"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kern="1200" dirty="0" smtClean="0">
                          <a:solidFill>
                            <a:schemeClr val="dk1"/>
                          </a:solidFill>
                          <a:latin typeface="+mn-lt"/>
                          <a:ea typeface="+mn-ea"/>
                          <a:cs typeface="+mn-cs"/>
                        </a:rPr>
                        <a:t>B33 8TH</a:t>
                      </a:r>
                      <a:endParaRPr lang="en-US" b="0"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8642">
                <a:tc>
                  <a:txBody>
                    <a:bodyPr/>
                    <a:lstStyle/>
                    <a:p>
                      <a:r>
                        <a:rPr lang="en-US" b="1" dirty="0" smtClean="0">
                          <a:solidFill>
                            <a:schemeClr val="tx1"/>
                          </a:solidFill>
                          <a:latin typeface="Consolas" charset="0"/>
                          <a:ea typeface="Consolas" charset="0"/>
                          <a:cs typeface="Consolas" charset="0"/>
                        </a:rPr>
                        <a:t>AA9 9AA</a:t>
                      </a:r>
                      <a:endParaRPr lang="en-US" b="1"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r>
                        <a:rPr lang="en-US" sz="1800" kern="1200" dirty="0" smtClean="0">
                          <a:solidFill>
                            <a:schemeClr val="dk1"/>
                          </a:solidFill>
                          <a:latin typeface="+mn-lt"/>
                          <a:ea typeface="+mn-ea"/>
                          <a:cs typeface="+mn-cs"/>
                        </a:rPr>
                        <a:t>All other postcodes</a:t>
                      </a:r>
                      <a:endParaRPr lang="en-US" b="0" dirty="0">
                        <a:solidFill>
                          <a:schemeClr val="tx1"/>
                        </a:solidFill>
                        <a:latin typeface="Consolas" charset="0"/>
                        <a:ea typeface="Consolas" charset="0"/>
                        <a:cs typeface="Consola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a-DK" sz="1800" kern="1200" dirty="0" smtClean="0">
                          <a:solidFill>
                            <a:schemeClr val="dk1"/>
                          </a:solidFill>
                          <a:latin typeface="+mn-lt"/>
                          <a:ea typeface="+mn-ea"/>
                          <a:cs typeface="+mn-cs"/>
                        </a:rPr>
                        <a:t>CR2 6XH</a:t>
                      </a:r>
                      <a:endParaRPr lang="en-US" b="0"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8642">
                <a:tc>
                  <a:txBody>
                    <a:bodyPr/>
                    <a:lstStyle/>
                    <a:p>
                      <a:r>
                        <a:rPr lang="en-US" b="1" dirty="0" smtClean="0">
                          <a:solidFill>
                            <a:schemeClr val="tx1"/>
                          </a:solidFill>
                          <a:latin typeface="Consolas" charset="0"/>
                          <a:ea typeface="Consolas" charset="0"/>
                          <a:cs typeface="Consolas" charset="0"/>
                        </a:rPr>
                        <a:t>AA99 9AA</a:t>
                      </a:r>
                      <a:endParaRPr lang="en-US" b="1"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b="0"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sz="1800" kern="1200" dirty="0" smtClean="0">
                          <a:solidFill>
                            <a:schemeClr val="dk1"/>
                          </a:solidFill>
                          <a:latin typeface="+mn-lt"/>
                          <a:ea typeface="+mn-ea"/>
                          <a:cs typeface="+mn-cs"/>
                        </a:rPr>
                        <a:t>DN55 1PT</a:t>
                      </a:r>
                      <a:endParaRPr lang="en-US" b="0"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5899565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5386090"/>
          </a:xfrm>
          <a:prstGeom prst="rect">
            <a:avLst/>
          </a:prstGeom>
          <a:noFill/>
        </p:spPr>
        <p:txBody>
          <a:bodyPr wrap="square" rtlCol="0">
            <a:spAutoFit/>
          </a:bodyPr>
          <a:lstStyle/>
          <a:p>
            <a:pPr>
              <a:spcBef>
                <a:spcPts val="600"/>
              </a:spcBef>
            </a:pPr>
            <a:r>
              <a:rPr lang="en-US" sz="2200" b="1" dirty="0" smtClean="0">
                <a:latin typeface="Avenir Light" charset="0"/>
                <a:ea typeface="Avenir Light" charset="0"/>
                <a:cs typeface="Avenir Light" charset="0"/>
              </a:rPr>
              <a:t>UK Phone Number Validation</a:t>
            </a:r>
          </a:p>
          <a:p>
            <a:pPr>
              <a:spcBef>
                <a:spcPts val="600"/>
              </a:spcBef>
            </a:pPr>
            <a:endParaRPr lang="en-US" sz="2200" dirty="0">
              <a:latin typeface="Avenir Light" charset="0"/>
              <a:ea typeface="Avenir Light" charset="0"/>
              <a:cs typeface="Avenir Light" charset="0"/>
            </a:endParaRPr>
          </a:p>
          <a:p>
            <a:pPr marL="342900" indent="-342900">
              <a:spcBef>
                <a:spcPts val="600"/>
              </a:spcBef>
              <a:buFont typeface="Arial" charset="0"/>
              <a:buChar char="•"/>
            </a:pPr>
            <a:r>
              <a:rPr lang="en-US" sz="2000" dirty="0" smtClean="0">
                <a:latin typeface="Avenir Light" charset="0"/>
                <a:ea typeface="Avenir Light" charset="0"/>
                <a:cs typeface="Avenir Light" charset="0"/>
              </a:rPr>
              <a:t>UK phone numbers can </a:t>
            </a:r>
            <a:r>
              <a:rPr lang="en-US" sz="2000" dirty="0">
                <a:latin typeface="Avenir Light" charset="0"/>
                <a:ea typeface="Avenir Light" charset="0"/>
                <a:cs typeface="Avenir Light" charset="0"/>
              </a:rPr>
              <a:t>be either 10 or 11 digits long (with the exception of some special numbers, </a:t>
            </a:r>
            <a:r>
              <a:rPr lang="en-US" sz="2000" dirty="0" smtClean="0">
                <a:latin typeface="Avenir Light" charset="0"/>
                <a:ea typeface="Avenir Light" charset="0"/>
                <a:cs typeface="Avenir Light" charset="0"/>
              </a:rPr>
              <a:t>but we’re not going to worry about them).</a:t>
            </a:r>
          </a:p>
          <a:p>
            <a:pPr marL="342900" indent="-342900">
              <a:spcBef>
                <a:spcPts val="600"/>
              </a:spcBef>
              <a:buFont typeface="Arial" charset="0"/>
              <a:buChar char="•"/>
            </a:pPr>
            <a:r>
              <a:rPr lang="en-US" sz="2000" dirty="0" smtClean="0">
                <a:latin typeface="Avenir Light" charset="0"/>
                <a:ea typeface="Avenir Light" charset="0"/>
                <a:cs typeface="Avenir Light" charset="0"/>
              </a:rPr>
              <a:t>They </a:t>
            </a:r>
            <a:r>
              <a:rPr lang="en-US" sz="2000" dirty="0">
                <a:latin typeface="Avenir Light" charset="0"/>
                <a:ea typeface="Avenir Light" charset="0"/>
                <a:cs typeface="Avenir Light" charset="0"/>
              </a:rPr>
              <a:t>consist of an area code followed by a local number. </a:t>
            </a:r>
            <a:endParaRPr lang="en-US" sz="2000" dirty="0" smtClean="0">
              <a:latin typeface="Avenir Light" charset="0"/>
              <a:ea typeface="Avenir Light" charset="0"/>
              <a:cs typeface="Avenir Light" charset="0"/>
            </a:endParaRPr>
          </a:p>
          <a:p>
            <a:pPr marL="342900" indent="-342900">
              <a:spcBef>
                <a:spcPts val="600"/>
              </a:spcBef>
              <a:buFont typeface="Arial" charset="0"/>
              <a:buChar char="•"/>
            </a:pPr>
            <a:r>
              <a:rPr lang="en-US" sz="2000" dirty="0" smtClean="0">
                <a:latin typeface="Avenir Light" charset="0"/>
                <a:ea typeface="Avenir Light" charset="0"/>
                <a:cs typeface="Avenir Light" charset="0"/>
              </a:rPr>
              <a:t>The </a:t>
            </a:r>
            <a:r>
              <a:rPr lang="en-US" sz="2000" dirty="0">
                <a:latin typeface="Avenir Light" charset="0"/>
                <a:ea typeface="Avenir Light" charset="0"/>
                <a:cs typeface="Avenir Light" charset="0"/>
              </a:rPr>
              <a:t>area code varies in length between three and five digits, and the local portion of the number takes up the remaining length of the 10 or 11 digits. </a:t>
            </a:r>
            <a:endParaRPr lang="en-US" sz="2000" dirty="0" smtClean="0">
              <a:latin typeface="Avenir Light" charset="0"/>
              <a:ea typeface="Avenir Light" charset="0"/>
              <a:cs typeface="Avenir Light" charset="0"/>
            </a:endParaRPr>
          </a:p>
          <a:p>
            <a:pPr marL="342900" indent="-342900">
              <a:spcBef>
                <a:spcPts val="600"/>
              </a:spcBef>
              <a:buFont typeface="Arial" charset="0"/>
              <a:buChar char="•"/>
            </a:pPr>
            <a:r>
              <a:rPr lang="en-US" sz="2000" dirty="0" smtClean="0">
                <a:latin typeface="Avenir Light" charset="0"/>
                <a:ea typeface="Avenir Light" charset="0"/>
                <a:cs typeface="Avenir Light" charset="0"/>
              </a:rPr>
              <a:t>For </a:t>
            </a:r>
            <a:r>
              <a:rPr lang="en-US" sz="2000" dirty="0">
                <a:latin typeface="Avenir Light" charset="0"/>
                <a:ea typeface="Avenir Light" charset="0"/>
                <a:cs typeface="Avenir Light" charset="0"/>
              </a:rPr>
              <a:t>all practical purposes, no-one ever quotes just the local portion of their number, so you can ignore the distinction now, except for how it affects formatting</a:t>
            </a:r>
            <a:r>
              <a:rPr lang="en-US" sz="2000" dirty="0" smtClean="0">
                <a:latin typeface="Avenir Light" charset="0"/>
                <a:ea typeface="Avenir Light" charset="0"/>
                <a:cs typeface="Avenir Light" charset="0"/>
              </a:rPr>
              <a:t>.</a:t>
            </a:r>
          </a:p>
          <a:p>
            <a:pPr marL="342900" indent="-342900">
              <a:spcBef>
                <a:spcPts val="600"/>
              </a:spcBef>
              <a:buFont typeface="Arial" charset="0"/>
              <a:buChar char="•"/>
            </a:pPr>
            <a:r>
              <a:rPr lang="en-US" sz="2000" dirty="0" smtClean="0">
                <a:latin typeface="Avenir Light" charset="0"/>
                <a:ea typeface="Avenir Light" charset="0"/>
                <a:cs typeface="Avenir Light" charset="0"/>
              </a:rPr>
              <a:t>They </a:t>
            </a:r>
            <a:r>
              <a:rPr lang="en-US" sz="2000" dirty="0">
                <a:latin typeface="Avenir Light" charset="0"/>
                <a:ea typeface="Avenir Light" charset="0"/>
                <a:cs typeface="Avenir Light" charset="0"/>
              </a:rPr>
              <a:t>start with zero</a:t>
            </a:r>
            <a:r>
              <a:rPr lang="en-US" sz="2000" dirty="0" smtClean="0">
                <a:latin typeface="Avenir Light" charset="0"/>
                <a:ea typeface="Avenir Light" charset="0"/>
                <a:cs typeface="Avenir Light" charset="0"/>
              </a:rPr>
              <a:t>.  Possibly with the country cod of +44 in front of it.</a:t>
            </a:r>
          </a:p>
          <a:p>
            <a:pPr marL="342900" indent="-342900">
              <a:spcBef>
                <a:spcPts val="600"/>
              </a:spcBef>
              <a:buFont typeface="Arial" charset="0"/>
              <a:buChar char="•"/>
            </a:pPr>
            <a:r>
              <a:rPr lang="en-US" sz="2000" dirty="0" smtClean="0">
                <a:latin typeface="Avenir Light" charset="0"/>
                <a:ea typeface="Avenir Light" charset="0"/>
                <a:cs typeface="Avenir Light" charset="0"/>
              </a:rPr>
              <a:t>The </a:t>
            </a:r>
            <a:r>
              <a:rPr lang="en-US" sz="2000" dirty="0">
                <a:latin typeface="Avenir Light" charset="0"/>
                <a:ea typeface="Avenir Light" charset="0"/>
                <a:cs typeface="Avenir Light" charset="0"/>
              </a:rPr>
              <a:t>second digit can be anything. </a:t>
            </a:r>
            <a:r>
              <a:rPr lang="en-US" sz="2000" dirty="0" smtClean="0">
                <a:latin typeface="Avenir Light" charset="0"/>
                <a:ea typeface="Avenir Light" charset="0"/>
                <a:cs typeface="Avenir Light" charset="0"/>
              </a:rPr>
              <a:t> Currently </a:t>
            </a:r>
            <a:r>
              <a:rPr lang="en-US" sz="2000" dirty="0">
                <a:latin typeface="Avenir Light" charset="0"/>
                <a:ea typeface="Avenir Light" charset="0"/>
                <a:cs typeface="Avenir Light" charset="0"/>
              </a:rPr>
              <a:t>no valid numbers start with 04 or 06, but there's nothing stopping these ranges coming into use in the future. (03 has recently been brought into use</a:t>
            </a:r>
            <a:r>
              <a:rPr lang="en-US" sz="2000" dirty="0" smtClean="0">
                <a:latin typeface="Avenir Light" charset="0"/>
                <a:ea typeface="Avenir Light" charset="0"/>
                <a:cs typeface="Avenir Light" charset="0"/>
              </a:rPr>
              <a:t>).</a:t>
            </a:r>
          </a:p>
          <a:p>
            <a:pPr marL="342900" indent="-342900">
              <a:spcBef>
                <a:spcPts val="600"/>
              </a:spcBef>
              <a:buFont typeface="Arial" charset="0"/>
              <a:buChar char="•"/>
            </a:pPr>
            <a:r>
              <a:rPr lang="en-US" sz="2000" dirty="0" smtClean="0">
                <a:latin typeface="Avenir Light" charset="0"/>
                <a:ea typeface="Avenir Light" charset="0"/>
                <a:cs typeface="Avenir Light" charset="0"/>
              </a:rPr>
              <a:t>They </a:t>
            </a:r>
            <a:r>
              <a:rPr lang="en-US" sz="2000" dirty="0">
                <a:latin typeface="Avenir Light" charset="0"/>
                <a:ea typeface="Avenir Light" charset="0"/>
                <a:cs typeface="Avenir Light" charset="0"/>
              </a:rPr>
              <a:t>can be formatted with a set of brackets </a:t>
            </a:r>
            <a:r>
              <a:rPr lang="en-US" sz="2000" dirty="0" smtClean="0">
                <a:latin typeface="Avenir Light" charset="0"/>
                <a:ea typeface="Avenir Light" charset="0"/>
                <a:cs typeface="Avenir Light" charset="0"/>
              </a:rPr>
              <a:t>for the area code and </a:t>
            </a:r>
            <a:r>
              <a:rPr lang="en-US" sz="2000" dirty="0">
                <a:latin typeface="Avenir Light" charset="0"/>
                <a:ea typeface="Avenir Light" charset="0"/>
                <a:cs typeface="Avenir Light" charset="0"/>
              </a:rPr>
              <a:t>with spaces (one or more, in varying positions), but those are all entirely optional</a:t>
            </a:r>
            <a:r>
              <a:rPr lang="en-US" sz="2000" dirty="0" smtClean="0">
                <a:latin typeface="Avenir Light" charset="0"/>
                <a:ea typeface="Avenir Light" charset="0"/>
                <a:cs typeface="Avenir Light" charset="0"/>
              </a:rPr>
              <a:t>.</a:t>
            </a:r>
          </a:p>
        </p:txBody>
      </p:sp>
    </p:spTree>
    <p:extLst>
      <p:ext uri="{BB962C8B-B14F-4D97-AF65-F5344CB8AC3E}">
        <p14:creationId xmlns:p14="http://schemas.microsoft.com/office/powerpoint/2010/main" val="14855169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5616922"/>
          </a:xfrm>
          <a:prstGeom prst="rect">
            <a:avLst/>
          </a:prstGeom>
          <a:noFill/>
        </p:spPr>
        <p:txBody>
          <a:bodyPr wrap="square" rtlCol="0">
            <a:spAutoFit/>
          </a:bodyPr>
          <a:lstStyle/>
          <a:p>
            <a:pPr>
              <a:spcBef>
                <a:spcPts val="600"/>
              </a:spcBef>
            </a:pPr>
            <a:r>
              <a:rPr lang="en-US" sz="2200" b="1" dirty="0" err="1" smtClean="0">
                <a:latin typeface="Avenir Light" charset="0"/>
                <a:ea typeface="Avenir Light" charset="0"/>
                <a:cs typeface="Avenir Light" charset="0"/>
              </a:rPr>
              <a:t>eMail</a:t>
            </a:r>
            <a:r>
              <a:rPr lang="en-US" sz="2200" b="1" dirty="0" smtClean="0">
                <a:latin typeface="Avenir Light" charset="0"/>
                <a:ea typeface="Avenir Light" charset="0"/>
                <a:cs typeface="Avenir Light" charset="0"/>
              </a:rPr>
              <a:t> Validation</a:t>
            </a:r>
          </a:p>
          <a:p>
            <a:pPr>
              <a:spcBef>
                <a:spcPts val="600"/>
              </a:spcBef>
            </a:pPr>
            <a:endParaRPr lang="en-US" sz="2200" dirty="0">
              <a:latin typeface="Avenir Light" charset="0"/>
              <a:ea typeface="Avenir Light" charset="0"/>
              <a:cs typeface="Avenir Light" charset="0"/>
            </a:endParaRPr>
          </a:p>
          <a:p>
            <a:pPr>
              <a:spcBef>
                <a:spcPts val="600"/>
              </a:spcBef>
            </a:pPr>
            <a:r>
              <a:rPr lang="en-US" sz="2000" dirty="0">
                <a:latin typeface="Avenir Light" charset="0"/>
                <a:ea typeface="Avenir Light" charset="0"/>
                <a:cs typeface="Avenir Light" charset="0"/>
              </a:rPr>
              <a:t>The format of email addresses is </a:t>
            </a:r>
            <a:r>
              <a:rPr lang="en-US" sz="2000" dirty="0" err="1">
                <a:latin typeface="Avenir Light" charset="0"/>
                <a:ea typeface="Avenir Light" charset="0"/>
                <a:cs typeface="Avenir Light" charset="0"/>
              </a:rPr>
              <a:t>local-part@domain</a:t>
            </a:r>
            <a:r>
              <a:rPr lang="en-US" sz="2000" dirty="0">
                <a:latin typeface="Avenir Light" charset="0"/>
                <a:ea typeface="Avenir Light" charset="0"/>
                <a:cs typeface="Avenir Light" charset="0"/>
              </a:rPr>
              <a:t> where the local-part may be up to 64 characters long and the domain name may have a maximum of 255 </a:t>
            </a:r>
            <a:r>
              <a:rPr lang="en-US" sz="2000" dirty="0" smtClean="0">
                <a:latin typeface="Avenir Light" charset="0"/>
                <a:ea typeface="Avenir Light" charset="0"/>
                <a:cs typeface="Avenir Light" charset="0"/>
              </a:rPr>
              <a:t>characters.  </a:t>
            </a:r>
            <a:r>
              <a:rPr lang="en-US" sz="2000" dirty="0">
                <a:latin typeface="Avenir Light" charset="0"/>
                <a:ea typeface="Avenir Light" charset="0"/>
                <a:cs typeface="Avenir Light" charset="0"/>
              </a:rPr>
              <a:t>See </a:t>
            </a:r>
            <a:r>
              <a:rPr lang="en-US" sz="2000" dirty="0">
                <a:latin typeface="Avenir Light" charset="0"/>
                <a:ea typeface="Avenir Light" charset="0"/>
                <a:cs typeface="Avenir Light" charset="0"/>
                <a:hlinkClick r:id="rId4"/>
              </a:rPr>
              <a:t>https://</a:t>
            </a:r>
            <a:r>
              <a:rPr lang="en-US" sz="2000" dirty="0" smtClean="0">
                <a:latin typeface="Avenir Light" charset="0"/>
                <a:ea typeface="Avenir Light" charset="0"/>
                <a:cs typeface="Avenir Light" charset="0"/>
                <a:hlinkClick r:id="rId4"/>
              </a:rPr>
              <a:t>en.wikipedia.org/wiki/Email_address</a:t>
            </a:r>
            <a:endParaRPr lang="en-US" sz="2000" dirty="0" smtClean="0">
              <a:latin typeface="Avenir Light" charset="0"/>
              <a:ea typeface="Avenir Light" charset="0"/>
              <a:cs typeface="Avenir Light" charset="0"/>
            </a:endParaRPr>
          </a:p>
          <a:p>
            <a:pPr>
              <a:spcBef>
                <a:spcPts val="600"/>
              </a:spcBef>
            </a:pPr>
            <a:endParaRPr lang="en-US" sz="1000" dirty="0">
              <a:latin typeface="Avenir Light" charset="0"/>
              <a:ea typeface="Avenir Light" charset="0"/>
              <a:cs typeface="Avenir Light" charset="0"/>
            </a:endParaRPr>
          </a:p>
          <a:p>
            <a:pPr>
              <a:spcBef>
                <a:spcPts val="600"/>
              </a:spcBef>
            </a:pPr>
            <a:r>
              <a:rPr lang="en-US" sz="2000" dirty="0">
                <a:latin typeface="Avenir Light" charset="0"/>
                <a:ea typeface="Avenir Light" charset="0"/>
                <a:cs typeface="Avenir Light" charset="0"/>
              </a:rPr>
              <a:t>Local </a:t>
            </a:r>
            <a:r>
              <a:rPr lang="en-US" sz="2000" dirty="0" smtClean="0">
                <a:latin typeface="Avenir Light" charset="0"/>
                <a:ea typeface="Avenir Light" charset="0"/>
                <a:cs typeface="Avenir Light" charset="0"/>
              </a:rPr>
              <a:t>part</a:t>
            </a:r>
          </a:p>
          <a:p>
            <a:pPr>
              <a:spcBef>
                <a:spcPts val="600"/>
              </a:spcBef>
            </a:pPr>
            <a:endParaRPr lang="en-US" sz="1000" dirty="0" smtClean="0">
              <a:latin typeface="Avenir Light" charset="0"/>
              <a:ea typeface="Avenir Light" charset="0"/>
              <a:cs typeface="Avenir Light" charset="0"/>
            </a:endParaRPr>
          </a:p>
          <a:p>
            <a:pPr>
              <a:spcBef>
                <a:spcPts val="600"/>
              </a:spcBef>
            </a:pPr>
            <a:r>
              <a:rPr lang="en-US" sz="1600" dirty="0" smtClean="0">
                <a:latin typeface="Avenir Light" charset="0"/>
                <a:ea typeface="Avenir Light" charset="0"/>
                <a:cs typeface="Avenir Light" charset="0"/>
              </a:rPr>
              <a:t>The </a:t>
            </a:r>
            <a:r>
              <a:rPr lang="en-US" sz="1600" dirty="0">
                <a:latin typeface="Avenir Light" charset="0"/>
                <a:ea typeface="Avenir Light" charset="0"/>
                <a:cs typeface="Avenir Light" charset="0"/>
              </a:rPr>
              <a:t>local-part of the email address may use any of these ASCII characters</a:t>
            </a:r>
            <a:r>
              <a:rPr lang="en-US" sz="1600" dirty="0" smtClean="0">
                <a:latin typeface="Avenir Light" charset="0"/>
                <a:ea typeface="Avenir Light" charset="0"/>
                <a:cs typeface="Avenir Light" charset="0"/>
              </a:rPr>
              <a:t>:</a:t>
            </a:r>
          </a:p>
          <a:p>
            <a:pPr marL="800100" lvl="1" indent="-342900">
              <a:spcBef>
                <a:spcPts val="600"/>
              </a:spcBef>
              <a:buFont typeface="Arial" charset="0"/>
              <a:buChar char="•"/>
            </a:pPr>
            <a:r>
              <a:rPr lang="en-US" sz="1600" dirty="0" smtClean="0">
                <a:latin typeface="Avenir Light" charset="0"/>
                <a:ea typeface="Avenir Light" charset="0"/>
                <a:cs typeface="Avenir Light" charset="0"/>
              </a:rPr>
              <a:t>Uppercase </a:t>
            </a:r>
            <a:r>
              <a:rPr lang="en-US" sz="1600" dirty="0">
                <a:latin typeface="Avenir Light" charset="0"/>
                <a:ea typeface="Avenir Light" charset="0"/>
                <a:cs typeface="Avenir Light" charset="0"/>
              </a:rPr>
              <a:t>and lowercase Latin letters (A–Z, </a:t>
            </a:r>
            <a:r>
              <a:rPr lang="en-US" sz="1600" dirty="0" smtClean="0">
                <a:latin typeface="Avenir Light" charset="0"/>
                <a:ea typeface="Avenir Light" charset="0"/>
                <a:cs typeface="Avenir Light" charset="0"/>
              </a:rPr>
              <a:t>a–z) and digits </a:t>
            </a:r>
            <a:r>
              <a:rPr lang="en-US" sz="1600" dirty="0">
                <a:latin typeface="Avenir Light" charset="0"/>
                <a:ea typeface="Avenir Light" charset="0"/>
                <a:cs typeface="Avenir Light" charset="0"/>
              </a:rPr>
              <a:t>0 to </a:t>
            </a:r>
            <a:r>
              <a:rPr lang="en-US" sz="1600" dirty="0" smtClean="0">
                <a:latin typeface="Avenir Light" charset="0"/>
                <a:ea typeface="Avenir Light" charset="0"/>
                <a:cs typeface="Avenir Light" charset="0"/>
              </a:rPr>
              <a:t>9</a:t>
            </a:r>
          </a:p>
          <a:p>
            <a:pPr marL="800100" lvl="1" indent="-342900">
              <a:spcBef>
                <a:spcPts val="600"/>
              </a:spcBef>
              <a:buFont typeface="Arial" charset="0"/>
              <a:buChar char="•"/>
            </a:pPr>
            <a:r>
              <a:rPr lang="en-US" sz="1600" dirty="0" smtClean="0">
                <a:latin typeface="Avenir Light" charset="0"/>
                <a:ea typeface="Avenir Light" charset="0"/>
                <a:cs typeface="Avenir Light" charset="0"/>
              </a:rPr>
              <a:t>Specified </a:t>
            </a:r>
            <a:r>
              <a:rPr lang="en-US" sz="1600" dirty="0">
                <a:latin typeface="Avenir Light" charset="0"/>
                <a:ea typeface="Avenir Light" charset="0"/>
                <a:cs typeface="Avenir Light" charset="0"/>
              </a:rPr>
              <a:t>special characters: </a:t>
            </a:r>
            <a:r>
              <a:rPr lang="en-US" sz="1600" dirty="0" smtClean="0">
                <a:latin typeface="Avenir Light" charset="0"/>
                <a:ea typeface="Avenir Light" charset="0"/>
                <a:cs typeface="Avenir Light" charset="0"/>
              </a:rPr>
              <a:t>!#$%&amp;'*+-/=?^_`{|}~</a:t>
            </a:r>
          </a:p>
          <a:p>
            <a:pPr marL="800100" lvl="1" indent="-342900">
              <a:spcBef>
                <a:spcPts val="600"/>
              </a:spcBef>
              <a:buFont typeface="Arial" charset="0"/>
              <a:buChar char="•"/>
            </a:pPr>
            <a:r>
              <a:rPr lang="en-US" sz="1600" dirty="0" smtClean="0">
                <a:latin typeface="Avenir Light" charset="0"/>
                <a:ea typeface="Avenir Light" charset="0"/>
                <a:cs typeface="Avenir Light" charset="0"/>
              </a:rPr>
              <a:t>Character </a:t>
            </a:r>
            <a:r>
              <a:rPr lang="en-US" sz="1600" dirty="0">
                <a:latin typeface="Avenir Light" charset="0"/>
                <a:ea typeface="Avenir Light" charset="0"/>
                <a:cs typeface="Avenir Light" charset="0"/>
              </a:rPr>
              <a:t>. (dot, period, full stop), provided that it is not the first or last character, and provided also that it does not appear consecutively (e.g. John..</a:t>
            </a:r>
            <a:r>
              <a:rPr lang="en-US" sz="1600" dirty="0" err="1">
                <a:latin typeface="Avenir Light" charset="0"/>
                <a:ea typeface="Avenir Light" charset="0"/>
                <a:cs typeface="Avenir Light" charset="0"/>
              </a:rPr>
              <a:t>Doe@example.com</a:t>
            </a:r>
            <a:r>
              <a:rPr lang="en-US" sz="1600" dirty="0">
                <a:latin typeface="Avenir Light" charset="0"/>
                <a:ea typeface="Avenir Light" charset="0"/>
                <a:cs typeface="Avenir Light" charset="0"/>
              </a:rPr>
              <a:t> is not allowed</a:t>
            </a:r>
            <a:r>
              <a:rPr lang="en-US" sz="1600" dirty="0" smtClean="0">
                <a:latin typeface="Avenir Light" charset="0"/>
                <a:ea typeface="Avenir Light" charset="0"/>
                <a:cs typeface="Avenir Light" charset="0"/>
              </a:rPr>
              <a:t>).</a:t>
            </a:r>
          </a:p>
          <a:p>
            <a:pPr marL="800100" lvl="1" indent="-342900">
              <a:spcBef>
                <a:spcPts val="600"/>
              </a:spcBef>
              <a:buFont typeface="Arial" charset="0"/>
              <a:buChar char="•"/>
            </a:pPr>
            <a:r>
              <a:rPr lang="en-US" sz="1600" dirty="0" smtClean="0">
                <a:latin typeface="Avenir Light" charset="0"/>
                <a:ea typeface="Avenir Light" charset="0"/>
                <a:cs typeface="Avenir Light" charset="0"/>
              </a:rPr>
              <a:t>Space </a:t>
            </a:r>
            <a:r>
              <a:rPr lang="en-US" sz="1600" dirty="0">
                <a:latin typeface="Avenir Light" charset="0"/>
                <a:ea typeface="Avenir Light" charset="0"/>
                <a:cs typeface="Avenir Light" charset="0"/>
              </a:rPr>
              <a:t>and "(),:;&lt;&gt;@[\] characters are allowed with restrictions (they are only allowed inside a quoted string, as described in the paragraph below, and in addition, a backslash or double-quote must be preceded by a backslash</a:t>
            </a:r>
            <a:r>
              <a:rPr lang="en-US" sz="1600" dirty="0" smtClean="0">
                <a:latin typeface="Avenir Light" charset="0"/>
                <a:ea typeface="Avenir Light" charset="0"/>
                <a:cs typeface="Avenir Light" charset="0"/>
              </a:rPr>
              <a:t>).</a:t>
            </a:r>
          </a:p>
          <a:p>
            <a:pPr marL="800100" lvl="1" indent="-342900">
              <a:spcBef>
                <a:spcPts val="600"/>
              </a:spcBef>
              <a:buFont typeface="Arial" charset="0"/>
              <a:buChar char="•"/>
            </a:pPr>
            <a:r>
              <a:rPr lang="en-US" sz="1600" dirty="0" smtClean="0">
                <a:latin typeface="Avenir Light" charset="0"/>
                <a:ea typeface="Avenir Light" charset="0"/>
                <a:cs typeface="Avenir Light" charset="0"/>
              </a:rPr>
              <a:t>Comments </a:t>
            </a:r>
            <a:r>
              <a:rPr lang="en-US" sz="1600" dirty="0">
                <a:latin typeface="Avenir Light" charset="0"/>
                <a:ea typeface="Avenir Light" charset="0"/>
                <a:cs typeface="Avenir Light" charset="0"/>
              </a:rPr>
              <a:t>are allowed with parentheses at either end of the local part; e.g. </a:t>
            </a:r>
            <a:r>
              <a:rPr lang="en-US" sz="1600" dirty="0" err="1">
                <a:latin typeface="Avenir Light" charset="0"/>
                <a:ea typeface="Avenir Light" charset="0"/>
                <a:cs typeface="Avenir Light" charset="0"/>
              </a:rPr>
              <a:t>john.smith</a:t>
            </a:r>
            <a:r>
              <a:rPr lang="en-US" sz="1600" dirty="0">
                <a:latin typeface="Avenir Light" charset="0"/>
                <a:ea typeface="Avenir Light" charset="0"/>
                <a:cs typeface="Avenir Light" charset="0"/>
              </a:rPr>
              <a:t>(comment)@</a:t>
            </a:r>
            <a:r>
              <a:rPr lang="en-US" sz="1600" dirty="0" err="1">
                <a:latin typeface="Avenir Light" charset="0"/>
                <a:ea typeface="Avenir Light" charset="0"/>
                <a:cs typeface="Avenir Light" charset="0"/>
              </a:rPr>
              <a:t>example.com</a:t>
            </a:r>
            <a:r>
              <a:rPr lang="en-US" sz="1600" dirty="0">
                <a:latin typeface="Avenir Light" charset="0"/>
                <a:ea typeface="Avenir Light" charset="0"/>
                <a:cs typeface="Avenir Light" charset="0"/>
              </a:rPr>
              <a:t> and (comment)</a:t>
            </a:r>
            <a:r>
              <a:rPr lang="en-US" sz="1600" dirty="0" err="1">
                <a:latin typeface="Avenir Light" charset="0"/>
                <a:ea typeface="Avenir Light" charset="0"/>
                <a:cs typeface="Avenir Light" charset="0"/>
              </a:rPr>
              <a:t>john.smith@example.com</a:t>
            </a:r>
            <a:r>
              <a:rPr lang="en-US" sz="1600" dirty="0">
                <a:latin typeface="Avenir Light" charset="0"/>
                <a:ea typeface="Avenir Light" charset="0"/>
                <a:cs typeface="Avenir Light" charset="0"/>
              </a:rPr>
              <a:t> are both equivalent to </a:t>
            </a:r>
            <a:r>
              <a:rPr lang="en-US" sz="1600" dirty="0">
                <a:latin typeface="Avenir Light" charset="0"/>
                <a:ea typeface="Avenir Light" charset="0"/>
                <a:cs typeface="Avenir Light" charset="0"/>
                <a:hlinkClick r:id="rId5"/>
              </a:rPr>
              <a:t>john.smith@example.com</a:t>
            </a:r>
            <a:r>
              <a:rPr lang="en-US" sz="1600" dirty="0" smtClean="0">
                <a:latin typeface="Avenir Light" charset="0"/>
                <a:ea typeface="Avenir Light" charset="0"/>
                <a:cs typeface="Avenir Light" charset="0"/>
              </a:rPr>
              <a:t>.</a:t>
            </a:r>
          </a:p>
        </p:txBody>
      </p:sp>
    </p:spTree>
    <p:extLst>
      <p:ext uri="{BB962C8B-B14F-4D97-AF65-F5344CB8AC3E}">
        <p14:creationId xmlns:p14="http://schemas.microsoft.com/office/powerpoint/2010/main" val="6625310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4785926"/>
          </a:xfrm>
          <a:prstGeom prst="rect">
            <a:avLst/>
          </a:prstGeom>
          <a:noFill/>
        </p:spPr>
        <p:txBody>
          <a:bodyPr wrap="square" rtlCol="0">
            <a:spAutoFit/>
          </a:bodyPr>
          <a:lstStyle/>
          <a:p>
            <a:pPr>
              <a:spcBef>
                <a:spcPts val="600"/>
              </a:spcBef>
            </a:pPr>
            <a:r>
              <a:rPr lang="en-US" sz="2200" b="1" dirty="0" err="1" smtClean="0">
                <a:latin typeface="Avenir Light" charset="0"/>
                <a:ea typeface="Avenir Light" charset="0"/>
                <a:cs typeface="Avenir Light" charset="0"/>
              </a:rPr>
              <a:t>eMail</a:t>
            </a:r>
            <a:r>
              <a:rPr lang="en-US" sz="2200" b="1" dirty="0" smtClean="0">
                <a:latin typeface="Avenir Light" charset="0"/>
                <a:ea typeface="Avenir Light" charset="0"/>
                <a:cs typeface="Avenir Light" charset="0"/>
              </a:rPr>
              <a:t> Validation - continued</a:t>
            </a:r>
          </a:p>
          <a:p>
            <a:pPr>
              <a:spcBef>
                <a:spcPts val="600"/>
              </a:spcBef>
            </a:pPr>
            <a:endParaRPr lang="en-US" sz="2200" dirty="0">
              <a:latin typeface="Avenir Light" charset="0"/>
              <a:ea typeface="Avenir Light" charset="0"/>
              <a:cs typeface="Avenir Light" charset="0"/>
            </a:endParaRPr>
          </a:p>
          <a:p>
            <a:pPr>
              <a:spcBef>
                <a:spcPts val="600"/>
              </a:spcBef>
            </a:pPr>
            <a:r>
              <a:rPr lang="en-US" sz="2000" dirty="0">
                <a:latin typeface="Avenir Light" charset="0"/>
                <a:ea typeface="Avenir Light" charset="0"/>
                <a:cs typeface="Avenir Light" charset="0"/>
              </a:rPr>
              <a:t>Local </a:t>
            </a:r>
            <a:r>
              <a:rPr lang="en-US" sz="2000" dirty="0" smtClean="0">
                <a:latin typeface="Avenir Light" charset="0"/>
                <a:ea typeface="Avenir Light" charset="0"/>
                <a:cs typeface="Avenir Light" charset="0"/>
              </a:rPr>
              <a:t>part – continued</a:t>
            </a:r>
          </a:p>
          <a:p>
            <a:pPr>
              <a:spcBef>
                <a:spcPts val="600"/>
              </a:spcBef>
            </a:pPr>
            <a:endParaRPr lang="en-US" sz="1000" dirty="0">
              <a:latin typeface="Avenir Light" charset="0"/>
              <a:ea typeface="Avenir Light" charset="0"/>
              <a:cs typeface="Avenir Light" charset="0"/>
            </a:endParaRPr>
          </a:p>
          <a:p>
            <a:pPr marL="742950" lvl="1" indent="-285750">
              <a:spcBef>
                <a:spcPts val="600"/>
              </a:spcBef>
              <a:buFont typeface="Arial" charset="0"/>
              <a:buChar char="•"/>
            </a:pPr>
            <a:r>
              <a:rPr lang="en-US" sz="1600" dirty="0">
                <a:latin typeface="Avenir Light" charset="0"/>
                <a:ea typeface="Avenir Light" charset="0"/>
                <a:cs typeface="Avenir Light" charset="0"/>
              </a:rPr>
              <a:t>A quoted string may exist as a dot separated entity within the local-part, or it may exist when the outermost quotes are the outermost characters of the local-part (e.g., </a:t>
            </a:r>
            <a:r>
              <a:rPr lang="en-US" sz="1600" dirty="0" err="1">
                <a:latin typeface="Avenir Light" charset="0"/>
                <a:ea typeface="Avenir Light" charset="0"/>
                <a:cs typeface="Avenir Light" charset="0"/>
              </a:rPr>
              <a:t>abc</a:t>
            </a:r>
            <a:r>
              <a:rPr lang="en-US" sz="1600" dirty="0">
                <a:latin typeface="Avenir Light" charset="0"/>
                <a:ea typeface="Avenir Light" charset="0"/>
                <a:cs typeface="Avenir Light" charset="0"/>
              </a:rPr>
              <a:t>."</a:t>
            </a:r>
            <a:r>
              <a:rPr lang="en-US" sz="1600" dirty="0" err="1">
                <a:latin typeface="Avenir Light" charset="0"/>
                <a:ea typeface="Avenir Light" charset="0"/>
                <a:cs typeface="Avenir Light" charset="0"/>
              </a:rPr>
              <a:t>defghi</a:t>
            </a:r>
            <a:r>
              <a:rPr lang="en-US" sz="1600" dirty="0">
                <a:latin typeface="Avenir Light" charset="0"/>
                <a:ea typeface="Avenir Light" charset="0"/>
                <a:cs typeface="Avenir Light" charset="0"/>
              </a:rPr>
              <a:t>".</a:t>
            </a:r>
            <a:r>
              <a:rPr lang="en-US" sz="1600" dirty="0" err="1">
                <a:latin typeface="Avenir Light" charset="0"/>
                <a:ea typeface="Avenir Light" charset="0"/>
                <a:cs typeface="Avenir Light" charset="0"/>
              </a:rPr>
              <a:t>xyz@example.com</a:t>
            </a:r>
            <a:r>
              <a:rPr lang="en-US" sz="1600" dirty="0">
                <a:latin typeface="Avenir Light" charset="0"/>
                <a:ea typeface="Avenir Light" charset="0"/>
                <a:cs typeface="Avenir Light" charset="0"/>
              </a:rPr>
              <a:t> or "</a:t>
            </a:r>
            <a:r>
              <a:rPr lang="en-US" sz="1600" dirty="0" err="1">
                <a:latin typeface="Avenir Light" charset="0"/>
                <a:ea typeface="Avenir Light" charset="0"/>
                <a:cs typeface="Avenir Light" charset="0"/>
              </a:rPr>
              <a:t>abcdefghixyz</a:t>
            </a:r>
            <a:r>
              <a:rPr lang="en-US" sz="1600" dirty="0">
                <a:latin typeface="Avenir Light" charset="0"/>
                <a:ea typeface="Avenir Light" charset="0"/>
                <a:cs typeface="Avenir Light" charset="0"/>
              </a:rPr>
              <a:t>"@</a:t>
            </a:r>
            <a:r>
              <a:rPr lang="en-US" sz="1600" dirty="0" err="1">
                <a:latin typeface="Avenir Light" charset="0"/>
                <a:ea typeface="Avenir Light" charset="0"/>
                <a:cs typeface="Avenir Light" charset="0"/>
              </a:rPr>
              <a:t>example.com</a:t>
            </a:r>
            <a:r>
              <a:rPr lang="en-US" sz="1600" dirty="0">
                <a:latin typeface="Avenir Light" charset="0"/>
                <a:ea typeface="Avenir Light" charset="0"/>
                <a:cs typeface="Avenir Light" charset="0"/>
              </a:rPr>
              <a:t> are allowed. </a:t>
            </a:r>
            <a:endParaRPr lang="en-US" sz="1600" dirty="0" smtClean="0">
              <a:latin typeface="Avenir Light" charset="0"/>
              <a:ea typeface="Avenir Light" charset="0"/>
              <a:cs typeface="Avenir Light" charset="0"/>
            </a:endParaRPr>
          </a:p>
          <a:p>
            <a:pPr marL="742950" lvl="1" indent="-285750">
              <a:spcBef>
                <a:spcPts val="600"/>
              </a:spcBef>
              <a:buFont typeface="Arial" charset="0"/>
              <a:buChar char="•"/>
            </a:pPr>
            <a:r>
              <a:rPr lang="en-US" sz="1600" dirty="0" smtClean="0">
                <a:latin typeface="Avenir Light" charset="0"/>
                <a:ea typeface="Avenir Light" charset="0"/>
                <a:cs typeface="Avenir Light" charset="0"/>
              </a:rPr>
              <a:t>Conversely</a:t>
            </a:r>
            <a:r>
              <a:rPr lang="en-US" sz="1600" dirty="0">
                <a:latin typeface="Avenir Light" charset="0"/>
                <a:ea typeface="Avenir Light" charset="0"/>
                <a:cs typeface="Avenir Light" charset="0"/>
              </a:rPr>
              <a:t>, </a:t>
            </a:r>
            <a:r>
              <a:rPr lang="en-US" sz="1600" dirty="0" err="1">
                <a:latin typeface="Avenir Light" charset="0"/>
                <a:ea typeface="Avenir Light" charset="0"/>
                <a:cs typeface="Avenir Light" charset="0"/>
              </a:rPr>
              <a:t>abc"defghi"xyz@example.com</a:t>
            </a:r>
            <a:r>
              <a:rPr lang="en-US" sz="1600" dirty="0">
                <a:latin typeface="Avenir Light" charset="0"/>
                <a:ea typeface="Avenir Light" charset="0"/>
                <a:cs typeface="Avenir Light" charset="0"/>
              </a:rPr>
              <a:t> is not; neither is </a:t>
            </a:r>
            <a:r>
              <a:rPr lang="en-US" sz="1600" dirty="0" err="1">
                <a:latin typeface="Avenir Light" charset="0"/>
                <a:ea typeface="Avenir Light" charset="0"/>
                <a:cs typeface="Avenir Light" charset="0"/>
              </a:rPr>
              <a:t>abc</a:t>
            </a:r>
            <a:r>
              <a:rPr lang="en-US" sz="1600" dirty="0">
                <a:latin typeface="Avenir Light" charset="0"/>
                <a:ea typeface="Avenir Light" charset="0"/>
                <a:cs typeface="Avenir Light" charset="0"/>
              </a:rPr>
              <a:t>\"</a:t>
            </a:r>
            <a:r>
              <a:rPr lang="en-US" sz="1600" dirty="0" err="1">
                <a:latin typeface="Avenir Light" charset="0"/>
                <a:ea typeface="Avenir Light" charset="0"/>
                <a:cs typeface="Avenir Light" charset="0"/>
              </a:rPr>
              <a:t>def</a:t>
            </a:r>
            <a:r>
              <a:rPr lang="en-US" sz="1600" dirty="0">
                <a:latin typeface="Avenir Light" charset="0"/>
                <a:ea typeface="Avenir Light" charset="0"/>
                <a:cs typeface="Avenir Light" charset="0"/>
              </a:rPr>
              <a:t>\"</a:t>
            </a:r>
            <a:r>
              <a:rPr lang="en-US" sz="1600" dirty="0" err="1">
                <a:latin typeface="Avenir Light" charset="0"/>
                <a:ea typeface="Avenir Light" charset="0"/>
                <a:cs typeface="Avenir Light" charset="0"/>
              </a:rPr>
              <a:t>ghi@example.com</a:t>
            </a:r>
            <a:r>
              <a:rPr lang="en-US" sz="1600" dirty="0">
                <a:latin typeface="Avenir Light" charset="0"/>
                <a:ea typeface="Avenir Light" charset="0"/>
                <a:cs typeface="Avenir Light" charset="0"/>
              </a:rPr>
              <a:t>). </a:t>
            </a:r>
            <a:endParaRPr lang="en-US" sz="1600" dirty="0" smtClean="0">
              <a:latin typeface="Avenir Light" charset="0"/>
              <a:ea typeface="Avenir Light" charset="0"/>
              <a:cs typeface="Avenir Light" charset="0"/>
            </a:endParaRPr>
          </a:p>
          <a:p>
            <a:pPr marL="742950" lvl="1" indent="-285750">
              <a:spcBef>
                <a:spcPts val="600"/>
              </a:spcBef>
              <a:buFont typeface="Arial" charset="0"/>
              <a:buChar char="•"/>
            </a:pPr>
            <a:r>
              <a:rPr lang="en-US" sz="1600" dirty="0" smtClean="0">
                <a:latin typeface="Avenir Light" charset="0"/>
                <a:ea typeface="Avenir Light" charset="0"/>
                <a:cs typeface="Avenir Light" charset="0"/>
              </a:rPr>
              <a:t>Quoted </a:t>
            </a:r>
            <a:r>
              <a:rPr lang="en-US" sz="1600" dirty="0">
                <a:latin typeface="Avenir Light" charset="0"/>
                <a:ea typeface="Avenir Light" charset="0"/>
                <a:cs typeface="Avenir Light" charset="0"/>
              </a:rPr>
              <a:t>strings and characters however, are not commonly used. </a:t>
            </a:r>
            <a:endParaRPr lang="en-US" sz="1600" dirty="0" smtClean="0">
              <a:latin typeface="Avenir Light" charset="0"/>
              <a:ea typeface="Avenir Light" charset="0"/>
              <a:cs typeface="Avenir Light" charset="0"/>
            </a:endParaRPr>
          </a:p>
          <a:p>
            <a:pPr marL="742950" lvl="1" indent="-285750">
              <a:spcBef>
                <a:spcPts val="600"/>
              </a:spcBef>
              <a:buFont typeface="Arial" charset="0"/>
              <a:buChar char="•"/>
            </a:pPr>
            <a:r>
              <a:rPr lang="en-US" sz="1600" dirty="0" smtClean="0">
                <a:latin typeface="Avenir Light" charset="0"/>
                <a:ea typeface="Avenir Light" charset="0"/>
                <a:cs typeface="Avenir Light" charset="0"/>
              </a:rPr>
              <a:t>RFC </a:t>
            </a:r>
            <a:r>
              <a:rPr lang="en-US" sz="1600" dirty="0">
                <a:latin typeface="Avenir Light" charset="0"/>
                <a:ea typeface="Avenir Light" charset="0"/>
                <a:cs typeface="Avenir Light" charset="0"/>
              </a:rPr>
              <a:t>5321 also warns that "a host that expects to receive mail SHOULD avoid defining mailboxes where the Local-part requires (or uses) the Quoted-string form</a:t>
            </a:r>
            <a:r>
              <a:rPr lang="en-US" sz="1600" dirty="0" smtClean="0">
                <a:latin typeface="Avenir Light" charset="0"/>
                <a:ea typeface="Avenir Light" charset="0"/>
                <a:cs typeface="Avenir Light" charset="0"/>
              </a:rPr>
              <a:t>".</a:t>
            </a:r>
          </a:p>
          <a:p>
            <a:pPr marL="742950" lvl="1" indent="-285750">
              <a:spcBef>
                <a:spcPts val="600"/>
              </a:spcBef>
              <a:buFont typeface="Arial" charset="0"/>
              <a:buChar char="•"/>
            </a:pPr>
            <a:r>
              <a:rPr lang="en-US" sz="1600" dirty="0" smtClean="0">
                <a:latin typeface="Avenir Light" charset="0"/>
                <a:ea typeface="Avenir Light" charset="0"/>
                <a:cs typeface="Avenir Light" charset="0"/>
              </a:rPr>
              <a:t>The </a:t>
            </a:r>
            <a:r>
              <a:rPr lang="en-US" sz="1600" dirty="0">
                <a:latin typeface="Avenir Light" charset="0"/>
                <a:ea typeface="Avenir Light" charset="0"/>
                <a:cs typeface="Avenir Light" charset="0"/>
              </a:rPr>
              <a:t>local-part postmaster is treated specially–it is case-insensitive, and should be forwarded to the domain email administrator. </a:t>
            </a:r>
            <a:endParaRPr lang="en-US" sz="1600" dirty="0" smtClean="0">
              <a:latin typeface="Avenir Light" charset="0"/>
              <a:ea typeface="Avenir Light" charset="0"/>
              <a:cs typeface="Avenir Light" charset="0"/>
            </a:endParaRPr>
          </a:p>
          <a:p>
            <a:pPr marL="742950" lvl="1" indent="-285750">
              <a:spcBef>
                <a:spcPts val="600"/>
              </a:spcBef>
              <a:buFont typeface="Arial" charset="0"/>
              <a:buChar char="•"/>
            </a:pPr>
            <a:r>
              <a:rPr lang="en-US" sz="1600" dirty="0" smtClean="0">
                <a:latin typeface="Avenir Light" charset="0"/>
                <a:ea typeface="Avenir Light" charset="0"/>
                <a:cs typeface="Avenir Light" charset="0"/>
              </a:rPr>
              <a:t>Technically </a:t>
            </a:r>
            <a:r>
              <a:rPr lang="en-US" sz="1600" dirty="0">
                <a:latin typeface="Avenir Light" charset="0"/>
                <a:ea typeface="Avenir Light" charset="0"/>
                <a:cs typeface="Avenir Light" charset="0"/>
              </a:rPr>
              <a:t>all other local-parts are case-sensitive, therefore </a:t>
            </a:r>
            <a:r>
              <a:rPr lang="en-US" sz="1600" dirty="0" err="1">
                <a:latin typeface="Avenir Light" charset="0"/>
                <a:ea typeface="Avenir Light" charset="0"/>
                <a:cs typeface="Avenir Light" charset="0"/>
              </a:rPr>
              <a:t>jsmith@example.com</a:t>
            </a:r>
            <a:r>
              <a:rPr lang="en-US" sz="1600" dirty="0">
                <a:latin typeface="Avenir Light" charset="0"/>
                <a:ea typeface="Avenir Light" charset="0"/>
                <a:cs typeface="Avenir Light" charset="0"/>
              </a:rPr>
              <a:t> and </a:t>
            </a:r>
            <a:r>
              <a:rPr lang="en-US" sz="1600" dirty="0" err="1">
                <a:latin typeface="Avenir Light" charset="0"/>
                <a:ea typeface="Avenir Light" charset="0"/>
                <a:cs typeface="Avenir Light" charset="0"/>
              </a:rPr>
              <a:t>JSmith@example.com</a:t>
            </a:r>
            <a:r>
              <a:rPr lang="en-US" sz="1600" dirty="0">
                <a:latin typeface="Avenir Light" charset="0"/>
                <a:ea typeface="Avenir Light" charset="0"/>
                <a:cs typeface="Avenir Light" charset="0"/>
              </a:rPr>
              <a:t> specify different mailboxes; however, many organizations treat uppercase and lowercase letters as equivalent.</a:t>
            </a:r>
          </a:p>
        </p:txBody>
      </p:sp>
    </p:spTree>
    <p:extLst>
      <p:ext uri="{BB962C8B-B14F-4D97-AF65-F5344CB8AC3E}">
        <p14:creationId xmlns:p14="http://schemas.microsoft.com/office/powerpoint/2010/main" val="6186926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4308872"/>
          </a:xfrm>
          <a:prstGeom prst="rect">
            <a:avLst/>
          </a:prstGeom>
          <a:noFill/>
        </p:spPr>
        <p:txBody>
          <a:bodyPr wrap="square" rtlCol="0">
            <a:spAutoFit/>
          </a:bodyPr>
          <a:lstStyle/>
          <a:p>
            <a:pPr>
              <a:spcBef>
                <a:spcPts val="600"/>
              </a:spcBef>
            </a:pPr>
            <a:r>
              <a:rPr lang="en-US" sz="2200" b="1" dirty="0" err="1" smtClean="0">
                <a:latin typeface="Avenir Light" charset="0"/>
                <a:ea typeface="Avenir Light" charset="0"/>
                <a:cs typeface="Avenir Light" charset="0"/>
              </a:rPr>
              <a:t>eMail</a:t>
            </a:r>
            <a:r>
              <a:rPr lang="en-US" sz="2200" b="1" dirty="0" smtClean="0">
                <a:latin typeface="Avenir Light" charset="0"/>
                <a:ea typeface="Avenir Light" charset="0"/>
                <a:cs typeface="Avenir Light" charset="0"/>
              </a:rPr>
              <a:t> Validation - continued</a:t>
            </a:r>
          </a:p>
          <a:p>
            <a:pPr>
              <a:spcBef>
                <a:spcPts val="600"/>
              </a:spcBef>
            </a:pPr>
            <a:endParaRPr lang="en-US" sz="2200" dirty="0">
              <a:latin typeface="Avenir Light" charset="0"/>
              <a:ea typeface="Avenir Light" charset="0"/>
              <a:cs typeface="Avenir Light" charset="0"/>
            </a:endParaRPr>
          </a:p>
          <a:p>
            <a:pPr>
              <a:spcBef>
                <a:spcPts val="600"/>
              </a:spcBef>
            </a:pPr>
            <a:r>
              <a:rPr lang="en-US" sz="2000" dirty="0">
                <a:latin typeface="Avenir Light" charset="0"/>
                <a:ea typeface="Avenir Light" charset="0"/>
                <a:cs typeface="Avenir Light" charset="0"/>
              </a:rPr>
              <a:t>Domain </a:t>
            </a:r>
            <a:r>
              <a:rPr lang="en-US" sz="2000" dirty="0" smtClean="0">
                <a:latin typeface="Avenir Light" charset="0"/>
                <a:ea typeface="Avenir Light" charset="0"/>
                <a:cs typeface="Avenir Light" charset="0"/>
              </a:rPr>
              <a:t>part</a:t>
            </a:r>
          </a:p>
          <a:p>
            <a:pPr>
              <a:spcBef>
                <a:spcPts val="600"/>
              </a:spcBef>
            </a:pPr>
            <a:endParaRPr lang="en-US" sz="1000" dirty="0" smtClean="0">
              <a:latin typeface="Avenir Light" charset="0"/>
              <a:ea typeface="Avenir Light" charset="0"/>
              <a:cs typeface="Avenir Light" charset="0"/>
            </a:endParaRPr>
          </a:p>
          <a:p>
            <a:pPr marL="800100" lvl="1" indent="-342900">
              <a:spcBef>
                <a:spcPts val="600"/>
              </a:spcBef>
              <a:buFont typeface="Arial" charset="0"/>
              <a:buChar char="•"/>
            </a:pPr>
            <a:r>
              <a:rPr lang="en-US" sz="2000" dirty="0" smtClean="0">
                <a:latin typeface="Avenir Light" charset="0"/>
                <a:ea typeface="Avenir Light" charset="0"/>
                <a:cs typeface="Avenir Light" charset="0"/>
              </a:rPr>
              <a:t>The </a:t>
            </a:r>
            <a:r>
              <a:rPr lang="en-US" sz="2000" dirty="0">
                <a:latin typeface="Avenir Light" charset="0"/>
                <a:ea typeface="Avenir Light" charset="0"/>
                <a:cs typeface="Avenir Light" charset="0"/>
              </a:rPr>
              <a:t>domain name part of an email address has to conform to strict guidelines: it must match the requirements for a hostname, consisting of letters, digits, hyphens and dots. </a:t>
            </a:r>
            <a:endParaRPr lang="en-US" sz="2000" dirty="0" smtClean="0">
              <a:latin typeface="Avenir Light" charset="0"/>
              <a:ea typeface="Avenir Light" charset="0"/>
              <a:cs typeface="Avenir Light" charset="0"/>
            </a:endParaRPr>
          </a:p>
          <a:p>
            <a:pPr marL="800100" lvl="1" indent="-342900">
              <a:spcBef>
                <a:spcPts val="600"/>
              </a:spcBef>
              <a:buFont typeface="Arial" charset="0"/>
              <a:buChar char="•"/>
            </a:pPr>
            <a:r>
              <a:rPr lang="en-US" sz="2000" dirty="0" smtClean="0">
                <a:latin typeface="Avenir Light" charset="0"/>
                <a:ea typeface="Avenir Light" charset="0"/>
                <a:cs typeface="Avenir Light" charset="0"/>
              </a:rPr>
              <a:t>In </a:t>
            </a:r>
            <a:r>
              <a:rPr lang="en-US" sz="2000" dirty="0">
                <a:latin typeface="Avenir Light" charset="0"/>
                <a:ea typeface="Avenir Light" charset="0"/>
                <a:cs typeface="Avenir Light" charset="0"/>
              </a:rPr>
              <a:t>addition, the domain part may be an IP address literal, surrounded by square brackets, such as </a:t>
            </a:r>
            <a:r>
              <a:rPr lang="en-US" sz="2000" dirty="0" err="1">
                <a:latin typeface="Avenir Light" charset="0"/>
                <a:ea typeface="Avenir Light" charset="0"/>
                <a:cs typeface="Avenir Light" charset="0"/>
              </a:rPr>
              <a:t>jsmith</a:t>
            </a:r>
            <a:r>
              <a:rPr lang="en-US" sz="2000" dirty="0">
                <a:latin typeface="Avenir Light" charset="0"/>
                <a:ea typeface="Avenir Light" charset="0"/>
                <a:cs typeface="Avenir Light" charset="0"/>
              </a:rPr>
              <a:t>@[192.168.2.1] or </a:t>
            </a:r>
            <a:r>
              <a:rPr lang="en-US" sz="2000" dirty="0" err="1">
                <a:latin typeface="Avenir Light" charset="0"/>
                <a:ea typeface="Avenir Light" charset="0"/>
                <a:cs typeface="Avenir Light" charset="0"/>
              </a:rPr>
              <a:t>jsmith</a:t>
            </a:r>
            <a:r>
              <a:rPr lang="en-US" sz="2000" dirty="0">
                <a:latin typeface="Avenir Light" charset="0"/>
                <a:ea typeface="Avenir Light" charset="0"/>
                <a:cs typeface="Avenir Light" charset="0"/>
              </a:rPr>
              <a:t>@[IPv6:2001:db8::1], although this is rarely seen except in email spam. </a:t>
            </a:r>
            <a:endParaRPr lang="en-US" sz="2000" dirty="0" smtClean="0">
              <a:latin typeface="Avenir Light" charset="0"/>
              <a:ea typeface="Avenir Light" charset="0"/>
              <a:cs typeface="Avenir Light" charset="0"/>
            </a:endParaRPr>
          </a:p>
          <a:p>
            <a:pPr marL="800100" lvl="1" indent="-342900">
              <a:spcBef>
                <a:spcPts val="600"/>
              </a:spcBef>
              <a:buFont typeface="Arial" charset="0"/>
              <a:buChar char="•"/>
            </a:pPr>
            <a:r>
              <a:rPr lang="en-US" sz="2000" dirty="0" smtClean="0">
                <a:latin typeface="Avenir Light" charset="0"/>
                <a:ea typeface="Avenir Light" charset="0"/>
                <a:cs typeface="Avenir Light" charset="0"/>
              </a:rPr>
              <a:t>Comments </a:t>
            </a:r>
            <a:r>
              <a:rPr lang="en-US" sz="2000" dirty="0">
                <a:latin typeface="Avenir Light" charset="0"/>
                <a:ea typeface="Avenir Light" charset="0"/>
                <a:cs typeface="Avenir Light" charset="0"/>
              </a:rPr>
              <a:t>are allowed in the domain part as well as in the local part; for example, </a:t>
            </a:r>
            <a:r>
              <a:rPr lang="en-US" sz="2000" dirty="0" err="1">
                <a:latin typeface="Avenir Light" charset="0"/>
                <a:ea typeface="Avenir Light" charset="0"/>
                <a:cs typeface="Avenir Light" charset="0"/>
              </a:rPr>
              <a:t>john.smith</a:t>
            </a:r>
            <a:r>
              <a:rPr lang="en-US" sz="2000" dirty="0">
                <a:latin typeface="Avenir Light" charset="0"/>
                <a:ea typeface="Avenir Light" charset="0"/>
                <a:cs typeface="Avenir Light" charset="0"/>
              </a:rPr>
              <a:t>@(comment)</a:t>
            </a:r>
            <a:r>
              <a:rPr lang="en-US" sz="2000" dirty="0" err="1">
                <a:latin typeface="Avenir Light" charset="0"/>
                <a:ea typeface="Avenir Light" charset="0"/>
                <a:cs typeface="Avenir Light" charset="0"/>
              </a:rPr>
              <a:t>example.com</a:t>
            </a:r>
            <a:r>
              <a:rPr lang="en-US" sz="2000" dirty="0">
                <a:latin typeface="Avenir Light" charset="0"/>
                <a:ea typeface="Avenir Light" charset="0"/>
                <a:cs typeface="Avenir Light" charset="0"/>
              </a:rPr>
              <a:t> and </a:t>
            </a:r>
            <a:r>
              <a:rPr lang="en-US" sz="2000" dirty="0" err="1">
                <a:latin typeface="Avenir Light" charset="0"/>
                <a:ea typeface="Avenir Light" charset="0"/>
                <a:cs typeface="Avenir Light" charset="0"/>
              </a:rPr>
              <a:t>john.smith@example.com</a:t>
            </a:r>
            <a:r>
              <a:rPr lang="en-US" sz="2000" dirty="0">
                <a:latin typeface="Avenir Light" charset="0"/>
                <a:ea typeface="Avenir Light" charset="0"/>
                <a:cs typeface="Avenir Light" charset="0"/>
              </a:rPr>
              <a:t>(comment) are equivalent to </a:t>
            </a:r>
            <a:r>
              <a:rPr lang="en-US" sz="2000" dirty="0" err="1">
                <a:latin typeface="Avenir Light" charset="0"/>
                <a:ea typeface="Avenir Light" charset="0"/>
                <a:cs typeface="Avenir Light" charset="0"/>
              </a:rPr>
              <a:t>john.smith@example.com</a:t>
            </a:r>
            <a:r>
              <a:rPr lang="en-US" sz="2000" dirty="0">
                <a:latin typeface="Avenir Light" charset="0"/>
                <a:ea typeface="Avenir Light" charset="0"/>
                <a:cs typeface="Avenir Light" charset="0"/>
              </a:rPr>
              <a:t>.</a:t>
            </a:r>
            <a:r>
              <a:rPr lang="en-US" sz="1600" dirty="0" smtClean="0">
                <a:latin typeface="Avenir Light" charset="0"/>
                <a:ea typeface="Avenir Light" charset="0"/>
                <a:cs typeface="Avenir Light" charset="0"/>
              </a:rPr>
              <a:t>.</a:t>
            </a:r>
            <a:endParaRPr lang="en-US" sz="1600" dirty="0">
              <a:latin typeface="Avenir Light" charset="0"/>
              <a:ea typeface="Avenir Light" charset="0"/>
              <a:cs typeface="Avenir Light" charset="0"/>
            </a:endParaRPr>
          </a:p>
        </p:txBody>
      </p:sp>
    </p:spTree>
    <p:extLst>
      <p:ext uri="{BB962C8B-B14F-4D97-AF65-F5344CB8AC3E}">
        <p14:creationId xmlns:p14="http://schemas.microsoft.com/office/powerpoint/2010/main" val="7455252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179522" y="176697"/>
            <a:ext cx="5973305" cy="2292935"/>
          </a:xfrm>
          <a:prstGeom prst="rect">
            <a:avLst/>
          </a:prstGeom>
          <a:noFill/>
        </p:spPr>
        <p:txBody>
          <a:bodyPr wrap="square" rtlCol="0">
            <a:spAutoFit/>
          </a:bodyPr>
          <a:lstStyle/>
          <a:p>
            <a:pPr>
              <a:spcBef>
                <a:spcPts val="600"/>
              </a:spcBef>
            </a:pPr>
            <a:r>
              <a:rPr lang="en-US" sz="2200" b="1" dirty="0" err="1" smtClean="0">
                <a:latin typeface="Avenir Light" charset="0"/>
                <a:ea typeface="Avenir Light" charset="0"/>
                <a:cs typeface="Avenir Light" charset="0"/>
              </a:rPr>
              <a:t>eMail</a:t>
            </a:r>
            <a:r>
              <a:rPr lang="en-US" sz="2200" b="1" dirty="0" smtClean="0">
                <a:latin typeface="Avenir Light" charset="0"/>
                <a:ea typeface="Avenir Light" charset="0"/>
                <a:cs typeface="Avenir Light" charset="0"/>
              </a:rPr>
              <a:t> Validation – test data for valid </a:t>
            </a:r>
            <a:r>
              <a:rPr lang="en-US" sz="2200" b="1" dirty="0" err="1" smtClean="0">
                <a:latin typeface="Avenir Light" charset="0"/>
                <a:ea typeface="Avenir Light" charset="0"/>
                <a:cs typeface="Avenir Light" charset="0"/>
              </a:rPr>
              <a:t>eMail</a:t>
            </a:r>
            <a:r>
              <a:rPr lang="en-US" sz="2200" b="1" dirty="0" smtClean="0">
                <a:latin typeface="Avenir Light" charset="0"/>
                <a:ea typeface="Avenir Light" charset="0"/>
                <a:cs typeface="Avenir Light" charset="0"/>
              </a:rPr>
              <a:t> addresses</a:t>
            </a:r>
          </a:p>
          <a:p>
            <a:pPr>
              <a:spcBef>
                <a:spcPts val="600"/>
              </a:spcBef>
            </a:pPr>
            <a:endParaRPr lang="en-US" sz="1000" dirty="0">
              <a:latin typeface="Avenir Light" charset="0"/>
              <a:ea typeface="Avenir Light" charset="0"/>
              <a:cs typeface="Avenir Light" charset="0"/>
            </a:endParaRPr>
          </a:p>
          <a:p>
            <a:pPr>
              <a:spcBef>
                <a:spcPts val="600"/>
              </a:spcBef>
            </a:pPr>
            <a:r>
              <a:rPr lang="en-US" sz="1600" dirty="0" err="1" smtClean="0">
                <a:latin typeface="Consolas" charset="0"/>
                <a:ea typeface="Consolas" charset="0"/>
                <a:cs typeface="Consolas" charset="0"/>
              </a:rPr>
              <a:t>prettyandsimple@example.com</a:t>
            </a:r>
            <a:endParaRPr lang="en-US" sz="1600" dirty="0" smtClean="0">
              <a:latin typeface="Consolas" charset="0"/>
              <a:ea typeface="Consolas" charset="0"/>
              <a:cs typeface="Consolas" charset="0"/>
            </a:endParaRPr>
          </a:p>
          <a:p>
            <a:pPr>
              <a:spcBef>
                <a:spcPts val="600"/>
              </a:spcBef>
            </a:pPr>
            <a:r>
              <a:rPr lang="en-US" sz="1600" dirty="0" smtClean="0">
                <a:latin typeface="Consolas" charset="0"/>
                <a:ea typeface="Consolas" charset="0"/>
                <a:cs typeface="Consolas" charset="0"/>
              </a:rPr>
              <a:t>very.common@example.com</a:t>
            </a:r>
          </a:p>
          <a:p>
            <a:pPr>
              <a:spcBef>
                <a:spcPts val="600"/>
              </a:spcBef>
            </a:pPr>
            <a:r>
              <a:rPr lang="en-US" sz="1600" dirty="0" smtClean="0">
                <a:latin typeface="Consolas" charset="0"/>
                <a:ea typeface="Consolas" charset="0"/>
                <a:cs typeface="Consolas" charset="0"/>
              </a:rPr>
              <a:t>disposable.style.email.with+symbol@example.com</a:t>
            </a:r>
          </a:p>
          <a:p>
            <a:pPr>
              <a:spcBef>
                <a:spcPts val="600"/>
              </a:spcBef>
            </a:pPr>
            <a:r>
              <a:rPr lang="en-US" sz="1600" dirty="0" err="1" smtClean="0">
                <a:latin typeface="Consolas" charset="0"/>
                <a:ea typeface="Consolas" charset="0"/>
                <a:cs typeface="Consolas" charset="0"/>
              </a:rPr>
              <a:t>other.email-with-dash@example.com</a:t>
            </a:r>
            <a:endParaRPr lang="en-US" sz="1600" dirty="0" smtClean="0">
              <a:latin typeface="Consolas" charset="0"/>
              <a:ea typeface="Consolas" charset="0"/>
              <a:cs typeface="Consolas" charset="0"/>
            </a:endParaRPr>
          </a:p>
        </p:txBody>
      </p:sp>
      <p:sp>
        <p:nvSpPr>
          <p:cNvPr id="6" name="TextBox 5"/>
          <p:cNvSpPr txBox="1"/>
          <p:nvPr/>
        </p:nvSpPr>
        <p:spPr>
          <a:xfrm>
            <a:off x="6369050" y="176697"/>
            <a:ext cx="5591767" cy="5601533"/>
          </a:xfrm>
          <a:prstGeom prst="rect">
            <a:avLst/>
          </a:prstGeom>
          <a:noFill/>
        </p:spPr>
        <p:txBody>
          <a:bodyPr wrap="square" rtlCol="0">
            <a:spAutoFit/>
          </a:bodyPr>
          <a:lstStyle/>
          <a:p>
            <a:pPr>
              <a:spcBef>
                <a:spcPts val="600"/>
              </a:spcBef>
            </a:pPr>
            <a:r>
              <a:rPr lang="en-US" sz="2200" b="1" dirty="0" err="1" smtClean="0">
                <a:latin typeface="Avenir Light" charset="0"/>
                <a:ea typeface="Avenir Light" charset="0"/>
                <a:cs typeface="Avenir Light" charset="0"/>
              </a:rPr>
              <a:t>eMail</a:t>
            </a:r>
            <a:r>
              <a:rPr lang="en-US" sz="2200" b="1" dirty="0" smtClean="0">
                <a:latin typeface="Avenir Light" charset="0"/>
                <a:ea typeface="Avenir Light" charset="0"/>
                <a:cs typeface="Avenir Light" charset="0"/>
              </a:rPr>
              <a:t> Validation – test data for invalid </a:t>
            </a:r>
            <a:r>
              <a:rPr lang="en-US" sz="2200" b="1" dirty="0" err="1" smtClean="0">
                <a:latin typeface="Avenir Light" charset="0"/>
                <a:ea typeface="Avenir Light" charset="0"/>
                <a:cs typeface="Avenir Light" charset="0"/>
              </a:rPr>
              <a:t>eMail</a:t>
            </a:r>
            <a:r>
              <a:rPr lang="en-US" sz="2200" b="1" dirty="0" smtClean="0">
                <a:latin typeface="Avenir Light" charset="0"/>
                <a:ea typeface="Avenir Light" charset="0"/>
                <a:cs typeface="Avenir Light" charset="0"/>
              </a:rPr>
              <a:t> addresses</a:t>
            </a:r>
          </a:p>
          <a:p>
            <a:pPr>
              <a:spcBef>
                <a:spcPts val="600"/>
              </a:spcBef>
            </a:pPr>
            <a:endParaRPr lang="en-US" sz="1000" dirty="0">
              <a:latin typeface="Avenir Light" charset="0"/>
              <a:ea typeface="Avenir Light" charset="0"/>
              <a:cs typeface="Avenir Light" charset="0"/>
            </a:endParaRPr>
          </a:p>
          <a:p>
            <a:pPr>
              <a:spcBef>
                <a:spcPts val="600"/>
              </a:spcBef>
              <a:spcAft>
                <a:spcPts val="600"/>
              </a:spcAft>
            </a:pPr>
            <a:r>
              <a:rPr lang="en-US" sz="1600" dirty="0" err="1" smtClean="0">
                <a:latin typeface="Consolas" charset="0"/>
                <a:ea typeface="Consolas" charset="0"/>
                <a:cs typeface="Consolas" charset="0"/>
              </a:rPr>
              <a:t>Abc.example.com</a:t>
            </a:r>
            <a:r>
              <a:rPr lang="en-US" sz="1600" dirty="0" smtClean="0">
                <a:latin typeface="Consolas" charset="0"/>
                <a:ea typeface="Consolas" charset="0"/>
                <a:cs typeface="Consolas" charset="0"/>
              </a:rPr>
              <a:t> </a:t>
            </a:r>
            <a:r>
              <a:rPr lang="en-US" sz="1600" dirty="0" smtClean="0">
                <a:latin typeface="Avenir Light" charset="0"/>
                <a:ea typeface="Avenir Light" charset="0"/>
                <a:cs typeface="Avenir Light" charset="0"/>
              </a:rPr>
              <a:t>(no @ character)</a:t>
            </a:r>
          </a:p>
          <a:p>
            <a:pPr>
              <a:spcBef>
                <a:spcPts val="600"/>
              </a:spcBef>
              <a:spcAft>
                <a:spcPts val="600"/>
              </a:spcAft>
            </a:pPr>
            <a:r>
              <a:rPr lang="en-US" sz="1600" dirty="0" err="1" smtClean="0">
                <a:latin typeface="Consolas" charset="0"/>
                <a:ea typeface="Consolas" charset="0"/>
                <a:cs typeface="Consolas" charset="0"/>
              </a:rPr>
              <a:t>A@b@c@example.com</a:t>
            </a:r>
            <a:r>
              <a:rPr lang="en-US" sz="1600" dirty="0" smtClean="0">
                <a:latin typeface="Consolas" charset="0"/>
                <a:ea typeface="Consolas" charset="0"/>
                <a:cs typeface="Consolas" charset="0"/>
              </a:rPr>
              <a:t> </a:t>
            </a:r>
            <a:r>
              <a:rPr lang="en-US" sz="1600" dirty="0" smtClean="0">
                <a:latin typeface="Avenir Light" charset="0"/>
                <a:ea typeface="Avenir Light" charset="0"/>
                <a:cs typeface="Avenir Light" charset="0"/>
              </a:rPr>
              <a:t>(only one @ is allowed outside quotation marks)</a:t>
            </a:r>
          </a:p>
          <a:p>
            <a:pPr>
              <a:spcBef>
                <a:spcPts val="600"/>
              </a:spcBef>
              <a:spcAft>
                <a:spcPts val="600"/>
              </a:spcAft>
            </a:pPr>
            <a:r>
              <a:rPr lang="en-US" sz="1600" dirty="0" err="1" smtClean="0">
                <a:latin typeface="Consolas" charset="0"/>
                <a:ea typeface="Consolas" charset="0"/>
                <a:cs typeface="Consolas" charset="0"/>
              </a:rPr>
              <a:t>a"b</a:t>
            </a:r>
            <a:r>
              <a:rPr lang="en-US" sz="1600" dirty="0" smtClean="0">
                <a:latin typeface="Consolas" charset="0"/>
                <a:ea typeface="Consolas" charset="0"/>
                <a:cs typeface="Consolas" charset="0"/>
              </a:rPr>
              <a:t>(c)</a:t>
            </a:r>
            <a:r>
              <a:rPr lang="en-US" sz="1600" dirty="0" err="1" smtClean="0">
                <a:latin typeface="Consolas" charset="0"/>
                <a:ea typeface="Consolas" charset="0"/>
                <a:cs typeface="Consolas" charset="0"/>
              </a:rPr>
              <a:t>d,e:f;g</a:t>
            </a:r>
            <a:r>
              <a:rPr lang="en-US" sz="1600" dirty="0" smtClean="0">
                <a:latin typeface="Consolas" charset="0"/>
                <a:ea typeface="Consolas" charset="0"/>
                <a:cs typeface="Consolas" charset="0"/>
              </a:rPr>
              <a:t>&lt;h&gt;</a:t>
            </a:r>
            <a:r>
              <a:rPr lang="en-US" sz="1600" dirty="0" err="1" smtClean="0">
                <a:latin typeface="Consolas" charset="0"/>
                <a:ea typeface="Consolas" charset="0"/>
                <a:cs typeface="Consolas" charset="0"/>
              </a:rPr>
              <a:t>i</a:t>
            </a:r>
            <a:r>
              <a:rPr lang="en-US" sz="1600" dirty="0" smtClean="0">
                <a:latin typeface="Consolas" charset="0"/>
                <a:ea typeface="Consolas" charset="0"/>
                <a:cs typeface="Consolas" charset="0"/>
              </a:rPr>
              <a:t>[j\k]</a:t>
            </a:r>
            <a:r>
              <a:rPr lang="en-US" sz="1600" dirty="0" err="1" smtClean="0">
                <a:latin typeface="Consolas" charset="0"/>
                <a:ea typeface="Consolas" charset="0"/>
                <a:cs typeface="Consolas" charset="0"/>
              </a:rPr>
              <a:t>l@example.com</a:t>
            </a:r>
            <a:r>
              <a:rPr lang="en-US" sz="1600" dirty="0" smtClean="0">
                <a:latin typeface="Consolas" charset="0"/>
                <a:ea typeface="Consolas" charset="0"/>
                <a:cs typeface="Consolas" charset="0"/>
              </a:rPr>
              <a:t> </a:t>
            </a:r>
            <a:r>
              <a:rPr lang="en-US" sz="1600" dirty="0" smtClean="0">
                <a:latin typeface="Avenir Light" charset="0"/>
                <a:ea typeface="Avenir Light" charset="0"/>
                <a:cs typeface="Avenir Light" charset="0"/>
              </a:rPr>
              <a:t>(none of the special characters in this local part are allowed outside quotation marks)</a:t>
            </a:r>
          </a:p>
          <a:p>
            <a:pPr>
              <a:spcBef>
                <a:spcPts val="600"/>
              </a:spcBef>
              <a:spcAft>
                <a:spcPts val="600"/>
              </a:spcAft>
            </a:pPr>
            <a:r>
              <a:rPr lang="en-US" sz="1600" dirty="0" err="1" smtClean="0">
                <a:latin typeface="Consolas" charset="0"/>
                <a:ea typeface="Consolas" charset="0"/>
                <a:cs typeface="Consolas" charset="0"/>
              </a:rPr>
              <a:t>just"not"right@example.com</a:t>
            </a:r>
            <a:r>
              <a:rPr lang="en-US" sz="1600" dirty="0" smtClean="0">
                <a:latin typeface="Consolas" charset="0"/>
                <a:ea typeface="Consolas" charset="0"/>
                <a:cs typeface="Consolas" charset="0"/>
              </a:rPr>
              <a:t> </a:t>
            </a:r>
            <a:r>
              <a:rPr lang="en-US" sz="1600" dirty="0" smtClean="0">
                <a:latin typeface="Avenir Light" charset="0"/>
                <a:ea typeface="Avenir Light" charset="0"/>
                <a:cs typeface="Avenir Light" charset="0"/>
              </a:rPr>
              <a:t>(quoted strings must be dot separated or the only element making up the local-part)</a:t>
            </a:r>
          </a:p>
          <a:p>
            <a:pPr>
              <a:spcBef>
                <a:spcPts val="600"/>
              </a:spcBef>
              <a:spcAft>
                <a:spcPts val="600"/>
              </a:spcAft>
            </a:pPr>
            <a:r>
              <a:rPr lang="en-US" sz="1600" dirty="0" smtClean="0">
                <a:latin typeface="Consolas" charset="0"/>
                <a:ea typeface="Consolas" charset="0"/>
                <a:cs typeface="Consolas" charset="0"/>
              </a:rPr>
              <a:t>this </a:t>
            </a:r>
            <a:r>
              <a:rPr lang="en-US" sz="1600" dirty="0" err="1" smtClean="0">
                <a:latin typeface="Consolas" charset="0"/>
                <a:ea typeface="Consolas" charset="0"/>
                <a:cs typeface="Consolas" charset="0"/>
              </a:rPr>
              <a:t>is"not</a:t>
            </a:r>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allowed@example.com</a:t>
            </a:r>
            <a:r>
              <a:rPr lang="en-US" sz="1600" dirty="0" smtClean="0">
                <a:latin typeface="Consolas" charset="0"/>
                <a:ea typeface="Consolas" charset="0"/>
                <a:cs typeface="Consolas" charset="0"/>
              </a:rPr>
              <a:t> </a:t>
            </a:r>
            <a:r>
              <a:rPr lang="en-US" sz="1600" dirty="0" smtClean="0">
                <a:latin typeface="Avenir Light" charset="0"/>
                <a:ea typeface="Avenir Light" charset="0"/>
                <a:cs typeface="Avenir Light" charset="0"/>
              </a:rPr>
              <a:t>(spaces, quotes, and backslashes may only exist when within quoted strings and preceded by a backslash)</a:t>
            </a:r>
          </a:p>
          <a:p>
            <a:pPr>
              <a:spcBef>
                <a:spcPts val="600"/>
              </a:spcBef>
              <a:spcAft>
                <a:spcPts val="600"/>
              </a:spcAft>
            </a:pPr>
            <a:r>
              <a:rPr lang="en-US" sz="1600" dirty="0" smtClean="0">
                <a:latin typeface="Consolas" charset="0"/>
                <a:ea typeface="Consolas" charset="0"/>
                <a:cs typeface="Consolas" charset="0"/>
              </a:rPr>
              <a:t>john.</a:t>
            </a:r>
            <a:r>
              <a:rPr lang="en-US" sz="1600" dirty="0" err="1" smtClean="0">
                <a:latin typeface="Consolas" charset="0"/>
                <a:ea typeface="Consolas" charset="0"/>
                <a:cs typeface="Consolas" charset="0"/>
              </a:rPr>
              <a:t>doe@example</a:t>
            </a:r>
            <a:r>
              <a:rPr lang="en-US" sz="1600" dirty="0" smtClean="0">
                <a:latin typeface="Consolas" charset="0"/>
                <a:ea typeface="Consolas" charset="0"/>
                <a:cs typeface="Consolas" charset="0"/>
              </a:rPr>
              <a:t>..com </a:t>
            </a:r>
            <a:r>
              <a:rPr lang="en-US" sz="1600" dirty="0" smtClean="0">
                <a:latin typeface="Avenir Light" charset="0"/>
                <a:ea typeface="Avenir Light" charset="0"/>
                <a:cs typeface="Avenir Light" charset="0"/>
              </a:rPr>
              <a:t>(double dot after @)</a:t>
            </a:r>
          </a:p>
          <a:p>
            <a:pPr>
              <a:spcBef>
                <a:spcPts val="600"/>
              </a:spcBef>
              <a:spcAft>
                <a:spcPts val="600"/>
              </a:spcAft>
            </a:pPr>
            <a:r>
              <a:rPr lang="en-US" sz="1600" dirty="0" smtClean="0">
                <a:latin typeface="Avenir Light" charset="0"/>
                <a:ea typeface="Avenir Light" charset="0"/>
                <a:cs typeface="Avenir Light" charset="0"/>
              </a:rPr>
              <a:t>a valid address with a leading </a:t>
            </a:r>
            <a:r>
              <a:rPr lang="en-US" sz="1600" dirty="0" err="1" smtClean="0">
                <a:latin typeface="Avenir Light" charset="0"/>
                <a:ea typeface="Avenir Light" charset="0"/>
                <a:cs typeface="Avenir Light" charset="0"/>
              </a:rPr>
              <a:t>spacea</a:t>
            </a:r>
            <a:r>
              <a:rPr lang="en-US" sz="1600" dirty="0" smtClean="0">
                <a:latin typeface="Avenir Light" charset="0"/>
                <a:ea typeface="Avenir Light" charset="0"/>
                <a:cs typeface="Avenir Light" charset="0"/>
              </a:rPr>
              <a:t> </a:t>
            </a:r>
          </a:p>
          <a:p>
            <a:pPr>
              <a:spcBef>
                <a:spcPts val="600"/>
              </a:spcBef>
              <a:spcAft>
                <a:spcPts val="600"/>
              </a:spcAft>
            </a:pPr>
            <a:r>
              <a:rPr lang="en-US" sz="1600" dirty="0" smtClean="0">
                <a:latin typeface="Avenir Light" charset="0"/>
                <a:ea typeface="Avenir Light" charset="0"/>
                <a:cs typeface="Avenir Light" charset="0"/>
              </a:rPr>
              <a:t>valid address with a trailing space</a:t>
            </a:r>
            <a:endParaRPr lang="en-US" sz="1600" dirty="0">
              <a:latin typeface="Avenir Light" charset="0"/>
              <a:ea typeface="Avenir Light" charset="0"/>
              <a:cs typeface="Avenir Light" charset="0"/>
            </a:endParaRPr>
          </a:p>
        </p:txBody>
      </p:sp>
    </p:spTree>
    <p:extLst>
      <p:ext uri="{BB962C8B-B14F-4D97-AF65-F5344CB8AC3E}">
        <p14:creationId xmlns:p14="http://schemas.microsoft.com/office/powerpoint/2010/main" val="18337338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5170646"/>
          </a:xfrm>
          <a:prstGeom prst="rect">
            <a:avLst/>
          </a:prstGeom>
          <a:noFill/>
        </p:spPr>
        <p:txBody>
          <a:bodyPr wrap="square" rtlCol="0">
            <a:spAutoFit/>
          </a:bodyPr>
          <a:lstStyle/>
          <a:p>
            <a:pPr algn="ctr">
              <a:spcBef>
                <a:spcPts val="600"/>
              </a:spcBef>
            </a:pPr>
            <a:r>
              <a:rPr lang="en-US" sz="6000" b="1" dirty="0" smtClean="0">
                <a:latin typeface="Noteworthy Light" charset="0"/>
                <a:ea typeface="Noteworthy Light" charset="0"/>
                <a:cs typeface="Noteworthy Light" charset="0"/>
              </a:rPr>
              <a:t>Time to get to work!</a:t>
            </a:r>
          </a:p>
          <a:p>
            <a:pPr>
              <a:spcBef>
                <a:spcPts val="600"/>
              </a:spcBef>
            </a:pPr>
            <a:endParaRPr lang="en-US" sz="6000" b="1" dirty="0">
              <a:latin typeface="Noteworthy Light" charset="0"/>
              <a:ea typeface="Noteworthy Light" charset="0"/>
              <a:cs typeface="Noteworthy Light" charset="0"/>
            </a:endParaRPr>
          </a:p>
          <a:p>
            <a:pPr algn="ctr">
              <a:spcBef>
                <a:spcPts val="600"/>
              </a:spcBef>
            </a:pPr>
            <a:r>
              <a:rPr lang="en-US" sz="3600" b="1" dirty="0" smtClean="0">
                <a:latin typeface="Noteworthy Light" charset="0"/>
                <a:ea typeface="Noteworthy Light" charset="0"/>
                <a:cs typeface="Noteworthy Light" charset="0"/>
              </a:rPr>
              <a:t>I’ll be </a:t>
            </a:r>
            <a:r>
              <a:rPr lang="en-US" sz="3600" b="1" dirty="0" err="1" smtClean="0">
                <a:latin typeface="Noteworthy Light" charset="0"/>
                <a:ea typeface="Noteworthy Light" charset="0"/>
                <a:cs typeface="Noteworthy Light" charset="0"/>
              </a:rPr>
              <a:t>roming</a:t>
            </a:r>
            <a:r>
              <a:rPr lang="en-US" sz="3600" b="1" dirty="0" smtClean="0">
                <a:latin typeface="Noteworthy Light" charset="0"/>
                <a:ea typeface="Noteworthy Light" charset="0"/>
                <a:cs typeface="Noteworthy Light" charset="0"/>
              </a:rPr>
              <a:t> around answering </a:t>
            </a:r>
          </a:p>
          <a:p>
            <a:pPr algn="ctr">
              <a:spcBef>
                <a:spcPts val="600"/>
              </a:spcBef>
            </a:pPr>
            <a:r>
              <a:rPr lang="en-US" sz="3600" b="1" dirty="0" smtClean="0">
                <a:latin typeface="Noteworthy Light" charset="0"/>
                <a:ea typeface="Noteworthy Light" charset="0"/>
                <a:cs typeface="Noteworthy Light" charset="0"/>
              </a:rPr>
              <a:t>questions and helping those who need it.</a:t>
            </a:r>
          </a:p>
          <a:p>
            <a:pPr algn="ctr">
              <a:spcBef>
                <a:spcPts val="600"/>
              </a:spcBef>
            </a:pPr>
            <a:endParaRPr lang="en-US" sz="3600" b="1" dirty="0">
              <a:latin typeface="Noteworthy Light" charset="0"/>
              <a:ea typeface="Noteworthy Light" charset="0"/>
              <a:cs typeface="Noteworthy Light" charset="0"/>
            </a:endParaRPr>
          </a:p>
          <a:p>
            <a:pPr algn="ctr">
              <a:spcBef>
                <a:spcPts val="600"/>
              </a:spcBef>
            </a:pPr>
            <a:r>
              <a:rPr lang="en-US" sz="3600" b="1" dirty="0" smtClean="0">
                <a:latin typeface="Noteworthy Light" charset="0"/>
                <a:ea typeface="Noteworthy Light" charset="0"/>
                <a:cs typeface="Noteworthy Light" charset="0"/>
              </a:rPr>
              <a:t>Don’t be afraid to ask for help.  </a:t>
            </a:r>
          </a:p>
          <a:p>
            <a:pPr algn="ctr">
              <a:spcBef>
                <a:spcPts val="600"/>
              </a:spcBef>
            </a:pPr>
            <a:r>
              <a:rPr lang="en-US" sz="3600" b="1" dirty="0" smtClean="0">
                <a:latin typeface="Noteworthy Light" charset="0"/>
                <a:ea typeface="Noteworthy Light" charset="0"/>
                <a:cs typeface="Noteworthy Light" charset="0"/>
              </a:rPr>
              <a:t>Don’t allow yourself to get stuck!</a:t>
            </a:r>
            <a:endParaRPr lang="en-US" sz="2800" b="1" dirty="0">
              <a:latin typeface="Noteworthy Light" charset="0"/>
              <a:ea typeface="Noteworthy Light" charset="0"/>
              <a:cs typeface="Noteworthy Light" charset="0"/>
            </a:endParaRPr>
          </a:p>
        </p:txBody>
      </p:sp>
    </p:spTree>
    <p:extLst>
      <p:ext uri="{BB962C8B-B14F-4D97-AF65-F5344CB8AC3E}">
        <p14:creationId xmlns:p14="http://schemas.microsoft.com/office/powerpoint/2010/main" val="4213765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58" y="-1"/>
            <a:ext cx="12192000" cy="6126480"/>
          </a:xfrm>
          <a:prstGeom prst="rect">
            <a:avLst/>
          </a:prstGeom>
        </p:spPr>
      </p:pic>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4" cstate="print"/>
          <a:stretch>
            <a:fillRect/>
          </a:stretch>
        </p:blipFill>
        <p:spPr>
          <a:xfrm>
            <a:off x="533648" y="6227443"/>
            <a:ext cx="1688604" cy="497125"/>
          </a:xfrm>
          <a:prstGeom prst="rect">
            <a:avLst/>
          </a:prstGeom>
        </p:spPr>
      </p:pic>
      <p:sp>
        <p:nvSpPr>
          <p:cNvPr id="8" name="TextBox 7"/>
          <p:cNvSpPr txBox="1"/>
          <p:nvPr/>
        </p:nvSpPr>
        <p:spPr>
          <a:xfrm rot="19358338">
            <a:off x="1661944" y="1686139"/>
            <a:ext cx="3467408" cy="646331"/>
          </a:xfrm>
          <a:prstGeom prst="rect">
            <a:avLst/>
          </a:prstGeom>
          <a:noFill/>
        </p:spPr>
        <p:txBody>
          <a:bodyPr wrap="square" rtlCol="0">
            <a:spAutoFit/>
          </a:bodyPr>
          <a:lstStyle/>
          <a:p>
            <a:pPr algn="ctr"/>
            <a:r>
              <a:rPr lang="en-US" sz="3600" dirty="0" smtClean="0">
                <a:solidFill>
                  <a:srgbClr val="FFFF00"/>
                </a:solidFill>
                <a:latin typeface="Agilo Handwriting" charset="0"/>
                <a:ea typeface="Agilo Handwriting" charset="0"/>
                <a:cs typeface="Agilo Handwriting" charset="0"/>
              </a:rPr>
              <a:t>What in </a:t>
            </a:r>
            <a:r>
              <a:rPr lang="en-US" sz="3600" smtClean="0">
                <a:solidFill>
                  <a:srgbClr val="FFFF00"/>
                </a:solidFill>
                <a:latin typeface="Agilo Handwriting" charset="0"/>
                <a:ea typeface="Agilo Handwriting" charset="0"/>
                <a:cs typeface="Agilo Handwriting" charset="0"/>
              </a:rPr>
              <a:t>the World</a:t>
            </a:r>
            <a:endParaRPr lang="en-US" sz="1400" dirty="0">
              <a:solidFill>
                <a:srgbClr val="FFFF00"/>
              </a:solidFill>
              <a:latin typeface="Agilo Handwriting" charset="0"/>
              <a:ea typeface="Agilo Handwriting" charset="0"/>
              <a:cs typeface="Agilo Handwriting" charset="0"/>
            </a:endParaRPr>
          </a:p>
        </p:txBody>
      </p:sp>
      <p:sp>
        <p:nvSpPr>
          <p:cNvPr id="15" name="TextBox 14"/>
          <p:cNvSpPr txBox="1"/>
          <p:nvPr/>
        </p:nvSpPr>
        <p:spPr>
          <a:xfrm rot="1564175">
            <a:off x="8237328" y="1686140"/>
            <a:ext cx="3489745" cy="646331"/>
          </a:xfrm>
          <a:prstGeom prst="rect">
            <a:avLst/>
          </a:prstGeom>
          <a:noFill/>
        </p:spPr>
        <p:txBody>
          <a:bodyPr wrap="square" rtlCol="0">
            <a:spAutoFit/>
          </a:bodyPr>
          <a:lstStyle/>
          <a:p>
            <a:pPr algn="ctr"/>
            <a:r>
              <a:rPr lang="en-US" sz="3600" dirty="0" smtClean="0">
                <a:solidFill>
                  <a:srgbClr val="00B050"/>
                </a:solidFill>
                <a:latin typeface="Agilo Handwriting" charset="0"/>
                <a:ea typeface="Agilo Handwriting" charset="0"/>
                <a:cs typeface="Agilo Handwriting" charset="0"/>
              </a:rPr>
              <a:t>Are Test Doubles?</a:t>
            </a:r>
            <a:endParaRPr lang="en-US" sz="1400" dirty="0">
              <a:solidFill>
                <a:srgbClr val="00B050"/>
              </a:solidFill>
              <a:latin typeface="Agilo Handwriting" charset="0"/>
              <a:ea typeface="Agilo Handwriting" charset="0"/>
              <a:cs typeface="Agilo Handwriting" charset="0"/>
            </a:endParaRPr>
          </a:p>
        </p:txBody>
      </p:sp>
    </p:spTree>
    <p:extLst>
      <p:ext uri="{BB962C8B-B14F-4D97-AF65-F5344CB8AC3E}">
        <p14:creationId xmlns:p14="http://schemas.microsoft.com/office/powerpoint/2010/main" val="2836775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4462760"/>
          </a:xfrm>
          <a:prstGeom prst="rect">
            <a:avLst/>
          </a:prstGeom>
          <a:noFill/>
        </p:spPr>
        <p:txBody>
          <a:bodyPr wrap="square" rtlCol="0">
            <a:spAutoFit/>
          </a:bodyPr>
          <a:lstStyle/>
          <a:p>
            <a:pPr>
              <a:spcBef>
                <a:spcPts val="600"/>
              </a:spcBef>
            </a:pPr>
            <a:r>
              <a:rPr lang="en-US" sz="2200" b="1" dirty="0" smtClean="0">
                <a:latin typeface="Avenir Light" charset="0"/>
                <a:ea typeface="Avenir Light" charset="0"/>
                <a:cs typeface="Avenir Light" charset="0"/>
              </a:rPr>
              <a:t>What in the World?</a:t>
            </a:r>
          </a:p>
          <a:p>
            <a:pPr>
              <a:spcBef>
                <a:spcPts val="600"/>
              </a:spcBef>
            </a:pPr>
            <a:endParaRPr lang="en-US" sz="2200" dirty="0">
              <a:latin typeface="Avenir Light" charset="0"/>
              <a:ea typeface="Avenir Light" charset="0"/>
              <a:cs typeface="Avenir Light" charset="0"/>
            </a:endParaRPr>
          </a:p>
          <a:p>
            <a:pPr>
              <a:spcBef>
                <a:spcPts val="600"/>
              </a:spcBef>
            </a:pPr>
            <a:r>
              <a:rPr lang="en-US" sz="2000" dirty="0" smtClean="0">
                <a:latin typeface="Avenir Light" charset="0"/>
                <a:ea typeface="Avenir Light" charset="0"/>
                <a:cs typeface="Avenir Light" charset="0"/>
              </a:rPr>
              <a:t>Many </a:t>
            </a:r>
            <a:r>
              <a:rPr lang="en-US" sz="2000" dirty="0">
                <a:latin typeface="Avenir Light" charset="0"/>
                <a:ea typeface="Avenir Light" charset="0"/>
                <a:cs typeface="Avenir Light" charset="0"/>
              </a:rPr>
              <a:t>classes need collaborators in order to do their work. </a:t>
            </a:r>
            <a:endParaRPr lang="en-US" sz="2000" dirty="0" smtClean="0">
              <a:latin typeface="Avenir Light" charset="0"/>
              <a:ea typeface="Avenir Light" charset="0"/>
              <a:cs typeface="Avenir Light" charset="0"/>
            </a:endParaRPr>
          </a:p>
          <a:p>
            <a:pPr>
              <a:spcBef>
                <a:spcPts val="600"/>
              </a:spcBef>
            </a:pPr>
            <a:r>
              <a:rPr lang="en-US" sz="2000" dirty="0" smtClean="0">
                <a:latin typeface="Avenir Light" charset="0"/>
                <a:ea typeface="Avenir Light" charset="0"/>
                <a:cs typeface="Avenir Light" charset="0"/>
              </a:rPr>
              <a:t>When </a:t>
            </a:r>
            <a:r>
              <a:rPr lang="en-US" sz="2000" dirty="0">
                <a:latin typeface="Avenir Light" charset="0"/>
                <a:ea typeface="Avenir Light" charset="0"/>
                <a:cs typeface="Avenir Light" charset="0"/>
              </a:rPr>
              <a:t>you’re unit testing a particular class, you might be able to use its real collaborators, but in some cases that’s not convenient. </a:t>
            </a:r>
            <a:endParaRPr lang="en-US" sz="2000" dirty="0" smtClean="0">
              <a:latin typeface="Avenir Light" charset="0"/>
              <a:ea typeface="Avenir Light" charset="0"/>
              <a:cs typeface="Avenir Light" charset="0"/>
            </a:endParaRPr>
          </a:p>
          <a:p>
            <a:pPr>
              <a:spcBef>
                <a:spcPts val="600"/>
              </a:spcBef>
            </a:pPr>
            <a:r>
              <a:rPr lang="en-US" sz="2000" dirty="0" smtClean="0">
                <a:latin typeface="Avenir Light" charset="0"/>
                <a:ea typeface="Avenir Light" charset="0"/>
                <a:cs typeface="Avenir Light" charset="0"/>
              </a:rPr>
              <a:t>You </a:t>
            </a:r>
            <a:r>
              <a:rPr lang="en-US" sz="2000" dirty="0">
                <a:latin typeface="Avenir Light" charset="0"/>
                <a:ea typeface="Avenir Light" charset="0"/>
                <a:cs typeface="Avenir Light" charset="0"/>
              </a:rPr>
              <a:t>can replace the real collaborators with various kinds of “test </a:t>
            </a:r>
            <a:r>
              <a:rPr lang="en-US" sz="2000" dirty="0" smtClean="0">
                <a:latin typeface="Avenir Light" charset="0"/>
                <a:ea typeface="Avenir Light" charset="0"/>
                <a:cs typeface="Avenir Light" charset="0"/>
              </a:rPr>
              <a:t>doubles”. </a:t>
            </a:r>
          </a:p>
          <a:p>
            <a:pPr>
              <a:spcBef>
                <a:spcPts val="600"/>
              </a:spcBef>
            </a:pPr>
            <a:r>
              <a:rPr lang="en-US" sz="2000" dirty="0" smtClean="0">
                <a:latin typeface="Avenir Light" charset="0"/>
                <a:ea typeface="Avenir Light" charset="0"/>
                <a:cs typeface="Avenir Light" charset="0"/>
              </a:rPr>
              <a:t>Think </a:t>
            </a:r>
            <a:r>
              <a:rPr lang="en-US" sz="2000" dirty="0">
                <a:latin typeface="Avenir Light" charset="0"/>
                <a:ea typeface="Avenir Light" charset="0"/>
                <a:cs typeface="Avenir Light" charset="0"/>
              </a:rPr>
              <a:t>of a “test double” as being like a “stunt double”. </a:t>
            </a:r>
            <a:endParaRPr lang="en-US" sz="2000" dirty="0" smtClean="0">
              <a:latin typeface="Avenir Light" charset="0"/>
              <a:ea typeface="Avenir Light" charset="0"/>
              <a:cs typeface="Avenir Light" charset="0"/>
            </a:endParaRPr>
          </a:p>
          <a:p>
            <a:pPr>
              <a:spcBef>
                <a:spcPts val="600"/>
              </a:spcBef>
            </a:pPr>
            <a:r>
              <a:rPr lang="en-US" sz="2000" dirty="0" smtClean="0">
                <a:latin typeface="Avenir Light" charset="0"/>
                <a:ea typeface="Avenir Light" charset="0"/>
                <a:cs typeface="Avenir Light" charset="0"/>
              </a:rPr>
              <a:t>When </a:t>
            </a:r>
            <a:r>
              <a:rPr lang="en-US" sz="2000" dirty="0">
                <a:latin typeface="Avenir Light" charset="0"/>
                <a:ea typeface="Avenir Light" charset="0"/>
                <a:cs typeface="Avenir Light" charset="0"/>
              </a:rPr>
              <a:t>you’re filming a movie you don’t want the real actor jumping out of </a:t>
            </a:r>
            <a:r>
              <a:rPr lang="en-US" sz="2000" dirty="0" smtClean="0">
                <a:latin typeface="Avenir Light" charset="0"/>
                <a:ea typeface="Avenir Light" charset="0"/>
                <a:cs typeface="Avenir Light" charset="0"/>
              </a:rPr>
              <a:t>airplanes </a:t>
            </a:r>
            <a:r>
              <a:rPr lang="en-US" sz="2000" dirty="0">
                <a:latin typeface="Avenir Light" charset="0"/>
                <a:ea typeface="Avenir Light" charset="0"/>
                <a:cs typeface="Avenir Light" charset="0"/>
              </a:rPr>
              <a:t>or </a:t>
            </a:r>
            <a:r>
              <a:rPr lang="en-US" sz="2000" dirty="0" smtClean="0">
                <a:latin typeface="Avenir Light" charset="0"/>
                <a:ea typeface="Avenir Light" charset="0"/>
                <a:cs typeface="Avenir Light" charset="0"/>
              </a:rPr>
              <a:t>jumping out of skyscrapers on to </a:t>
            </a:r>
            <a:r>
              <a:rPr lang="en-US" sz="2000" dirty="0" err="1" smtClean="0">
                <a:latin typeface="Avenir Light" charset="0"/>
                <a:ea typeface="Avenir Light" charset="0"/>
                <a:cs typeface="Avenir Light" charset="0"/>
              </a:rPr>
              <a:t>motorcyles</a:t>
            </a:r>
            <a:r>
              <a:rPr lang="en-US" sz="2000" dirty="0" smtClean="0">
                <a:latin typeface="Avenir Light" charset="0"/>
                <a:ea typeface="Avenir Light" charset="0"/>
                <a:cs typeface="Avenir Light" charset="0"/>
              </a:rPr>
              <a:t> in motion, </a:t>
            </a:r>
            <a:r>
              <a:rPr lang="en-US" sz="2000" dirty="0">
                <a:latin typeface="Avenir Light" charset="0"/>
                <a:ea typeface="Avenir Light" charset="0"/>
                <a:cs typeface="Avenir Light" charset="0"/>
              </a:rPr>
              <a:t>you get someone more expendable</a:t>
            </a:r>
            <a:r>
              <a:rPr lang="en-US" sz="2000" dirty="0" smtClean="0">
                <a:latin typeface="Avenir Light" charset="0"/>
                <a:ea typeface="Avenir Light" charset="0"/>
                <a:cs typeface="Avenir Light" charset="0"/>
              </a:rPr>
              <a:t>!</a:t>
            </a:r>
          </a:p>
          <a:p>
            <a:pPr>
              <a:spcBef>
                <a:spcPts val="600"/>
              </a:spcBef>
            </a:pPr>
            <a:endParaRPr lang="en-US" sz="2000" dirty="0">
              <a:latin typeface="Avenir Light" charset="0"/>
              <a:ea typeface="Avenir Light" charset="0"/>
              <a:cs typeface="Avenir Light" charset="0"/>
            </a:endParaRPr>
          </a:p>
          <a:p>
            <a:pPr>
              <a:spcBef>
                <a:spcPts val="600"/>
              </a:spcBef>
            </a:pPr>
            <a:r>
              <a:rPr lang="en-US" sz="2000" dirty="0" smtClean="0">
                <a:latin typeface="Avenir Light" charset="0"/>
                <a:ea typeface="Avenir Light" charset="0"/>
                <a:cs typeface="Avenir Light" charset="0"/>
              </a:rPr>
              <a:t>Gerard </a:t>
            </a:r>
            <a:r>
              <a:rPr lang="en-US" sz="2000" dirty="0" err="1">
                <a:latin typeface="Avenir Light" charset="0"/>
                <a:ea typeface="Avenir Light" charset="0"/>
                <a:cs typeface="Avenir Light" charset="0"/>
              </a:rPr>
              <a:t>Meszaros</a:t>
            </a:r>
            <a:r>
              <a:rPr lang="en-US" sz="2000" dirty="0">
                <a:latin typeface="Avenir Light" charset="0"/>
                <a:ea typeface="Avenir Light" charset="0"/>
                <a:cs typeface="Avenir Light" charset="0"/>
              </a:rPr>
              <a:t> came up with the umbrella term “test double” in his book “</a:t>
            </a:r>
            <a:r>
              <a:rPr lang="en-US" sz="2000" dirty="0" err="1">
                <a:latin typeface="Avenir Light" charset="0"/>
                <a:ea typeface="Avenir Light" charset="0"/>
                <a:cs typeface="Avenir Light" charset="0"/>
              </a:rPr>
              <a:t>xUnit</a:t>
            </a:r>
            <a:r>
              <a:rPr lang="en-US" sz="2000" dirty="0">
                <a:latin typeface="Avenir Light" charset="0"/>
                <a:ea typeface="Avenir Light" charset="0"/>
                <a:cs typeface="Avenir Light" charset="0"/>
              </a:rPr>
              <a:t> Test Patterns” to try to clear up the terminology. </a:t>
            </a:r>
            <a:endParaRPr lang="en-US" sz="2000" dirty="0" smtClean="0">
              <a:latin typeface="Avenir Light" charset="0"/>
              <a:ea typeface="Avenir Light" charset="0"/>
              <a:cs typeface="Avenir Light" charset="0"/>
            </a:endParaRPr>
          </a:p>
        </p:txBody>
      </p:sp>
    </p:spTree>
    <p:extLst>
      <p:ext uri="{BB962C8B-B14F-4D97-AF65-F5344CB8AC3E}">
        <p14:creationId xmlns:p14="http://schemas.microsoft.com/office/powerpoint/2010/main" val="795662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904067" y="240189"/>
            <a:ext cx="10383865" cy="5001369"/>
          </a:xfrm>
          <a:prstGeom prst="rect">
            <a:avLst/>
          </a:prstGeom>
          <a:noFill/>
        </p:spPr>
        <p:txBody>
          <a:bodyPr wrap="square" rtlCol="0">
            <a:spAutoFit/>
          </a:bodyPr>
          <a:lstStyle/>
          <a:p>
            <a:pPr marL="342900" indent="-342900">
              <a:spcBef>
                <a:spcPts val="600"/>
              </a:spcBef>
              <a:buFont typeface="+mj-lt"/>
              <a:buAutoNum type="arabicPeriod"/>
            </a:pPr>
            <a:r>
              <a:rPr lang="en-US" sz="2200" dirty="0" smtClean="0">
                <a:latin typeface="Avenir Light" charset="0"/>
                <a:ea typeface="Avenir Light" charset="0"/>
                <a:cs typeface="Avenir Light" charset="0"/>
              </a:rPr>
              <a:t>Get organized for the day</a:t>
            </a:r>
          </a:p>
          <a:p>
            <a:pPr marL="342900" indent="-342900">
              <a:spcBef>
                <a:spcPts val="600"/>
              </a:spcBef>
              <a:buFont typeface="+mj-lt"/>
              <a:buAutoNum type="arabicPeriod"/>
            </a:pPr>
            <a:r>
              <a:rPr lang="en-US" sz="2200" dirty="0" smtClean="0">
                <a:latin typeface="Avenir Light" charset="0"/>
                <a:ea typeface="Avenir Light" charset="0"/>
                <a:cs typeface="Avenir Light" charset="0"/>
              </a:rPr>
              <a:t>Validate IDE configurations</a:t>
            </a:r>
            <a:r>
              <a:rPr lang="en-US" sz="2200" dirty="0">
                <a:latin typeface="Avenir Light" charset="0"/>
                <a:ea typeface="Avenir Light" charset="0"/>
                <a:cs typeface="Avenir Light" charset="0"/>
              </a:rPr>
              <a:t> </a:t>
            </a:r>
            <a:r>
              <a:rPr lang="en-US" sz="2200" dirty="0" smtClean="0">
                <a:latin typeface="Avenir Light" charset="0"/>
                <a:ea typeface="Avenir Light" charset="0"/>
                <a:cs typeface="Avenir Light" charset="0"/>
              </a:rPr>
              <a:t>with a TDD for “Hello World”.</a:t>
            </a:r>
          </a:p>
          <a:p>
            <a:pPr marL="342900" indent="-342900">
              <a:spcBef>
                <a:spcPts val="600"/>
              </a:spcBef>
              <a:buFont typeface="+mj-lt"/>
              <a:buAutoNum type="arabicPeriod"/>
            </a:pPr>
            <a:r>
              <a:rPr lang="en-US" sz="2200" dirty="0" smtClean="0">
                <a:latin typeface="Avenir Light" charset="0"/>
                <a:ea typeface="Avenir Light" charset="0"/>
                <a:cs typeface="Avenir Light" charset="0"/>
              </a:rPr>
              <a:t>Description of the day’s project</a:t>
            </a:r>
          </a:p>
          <a:p>
            <a:pPr marL="342900" indent="-342900">
              <a:spcBef>
                <a:spcPts val="600"/>
              </a:spcBef>
              <a:buFont typeface="+mj-lt"/>
              <a:buAutoNum type="arabicPeriod"/>
            </a:pPr>
            <a:r>
              <a:rPr lang="en-US" sz="2200" dirty="0" smtClean="0">
                <a:latin typeface="Avenir Light" charset="0"/>
                <a:ea typeface="Avenir Light" charset="0"/>
                <a:cs typeface="Avenir Light" charset="0"/>
              </a:rPr>
              <a:t>A </a:t>
            </a:r>
            <a:r>
              <a:rPr lang="en-US" sz="2200" dirty="0" err="1" smtClean="0">
                <a:latin typeface="Avenir Light" charset="0"/>
                <a:ea typeface="Avenir Light" charset="0"/>
                <a:cs typeface="Avenir Light" charset="0"/>
              </a:rPr>
              <a:t>CreditCard</a:t>
            </a:r>
            <a:r>
              <a:rPr lang="en-US" sz="2200" dirty="0" smtClean="0">
                <a:latin typeface="Avenir Light" charset="0"/>
                <a:ea typeface="Avenir Light" charset="0"/>
                <a:cs typeface="Avenir Light" charset="0"/>
              </a:rPr>
              <a:t> class (credit card number validation)</a:t>
            </a:r>
          </a:p>
          <a:p>
            <a:pPr marL="342900" indent="-342900">
              <a:spcBef>
                <a:spcPts val="600"/>
              </a:spcBef>
              <a:buFont typeface="+mj-lt"/>
              <a:buAutoNum type="arabicPeriod"/>
            </a:pPr>
            <a:r>
              <a:rPr lang="en-US" sz="2200" dirty="0">
                <a:latin typeface="Avenir Light" charset="0"/>
                <a:ea typeface="Avenir Light" charset="0"/>
                <a:cs typeface="Avenir Light" charset="0"/>
              </a:rPr>
              <a:t>A </a:t>
            </a:r>
            <a:r>
              <a:rPr lang="en-US" sz="2200" dirty="0" smtClean="0">
                <a:latin typeface="Avenir Light" charset="0"/>
                <a:ea typeface="Avenir Light" charset="0"/>
                <a:cs typeface="Avenir Light" charset="0"/>
              </a:rPr>
              <a:t>Merchant class (UK postal code, UK phone, and email validation)</a:t>
            </a:r>
            <a:endParaRPr lang="en-US" sz="2200" dirty="0">
              <a:latin typeface="Avenir Light" charset="0"/>
              <a:ea typeface="Avenir Light" charset="0"/>
              <a:cs typeface="Avenir Light" charset="0"/>
            </a:endParaRPr>
          </a:p>
          <a:p>
            <a:pPr marL="342900" indent="-342900">
              <a:spcBef>
                <a:spcPts val="600"/>
              </a:spcBef>
              <a:buFont typeface="+mj-lt"/>
              <a:buAutoNum type="arabicPeriod"/>
            </a:pPr>
            <a:r>
              <a:rPr lang="en-US" sz="2200" dirty="0" smtClean="0">
                <a:latin typeface="Avenir Light" charset="0"/>
                <a:ea typeface="Avenir Light" charset="0"/>
                <a:cs typeface="Avenir Light" charset="0"/>
              </a:rPr>
              <a:t>What in the world are test doubles?</a:t>
            </a:r>
            <a:endParaRPr lang="en-US" sz="2200" dirty="0">
              <a:latin typeface="Avenir Light" charset="0"/>
              <a:ea typeface="Avenir Light" charset="0"/>
              <a:cs typeface="Avenir Light" charset="0"/>
            </a:endParaRPr>
          </a:p>
          <a:p>
            <a:pPr marL="342900" indent="-342900">
              <a:spcBef>
                <a:spcPts val="600"/>
              </a:spcBef>
              <a:buFont typeface="+mj-lt"/>
              <a:buAutoNum type="arabicPeriod"/>
            </a:pPr>
            <a:r>
              <a:rPr lang="en-US" sz="2200" dirty="0" smtClean="0">
                <a:latin typeface="Avenir Light" charset="0"/>
                <a:ea typeface="Avenir Light" charset="0"/>
                <a:cs typeface="Avenir Light" charset="0"/>
              </a:rPr>
              <a:t>A Merchant wants to go postal (test double via fake)</a:t>
            </a:r>
          </a:p>
          <a:p>
            <a:pPr marL="342900" indent="-342900">
              <a:spcBef>
                <a:spcPts val="600"/>
              </a:spcBef>
              <a:buFont typeface="+mj-lt"/>
              <a:buAutoNum type="arabicPeriod"/>
            </a:pPr>
            <a:r>
              <a:rPr lang="en-US" sz="2200" dirty="0" smtClean="0">
                <a:latin typeface="Avenir Light" charset="0"/>
                <a:ea typeface="Avenir Light" charset="0"/>
                <a:cs typeface="Avenir Light" charset="0"/>
              </a:rPr>
              <a:t>A Merchant actually goes postal (REST WS called)</a:t>
            </a:r>
          </a:p>
          <a:p>
            <a:pPr marL="342900" indent="-342900">
              <a:spcBef>
                <a:spcPts val="600"/>
              </a:spcBef>
              <a:buFont typeface="+mj-lt"/>
              <a:buAutoNum type="arabicPeriod"/>
            </a:pPr>
            <a:r>
              <a:rPr lang="en-US" sz="2200" dirty="0" smtClean="0">
                <a:latin typeface="Avenir Light" charset="0"/>
                <a:ea typeface="Avenir Light" charset="0"/>
                <a:cs typeface="Avenir Light" charset="0"/>
              </a:rPr>
              <a:t>A Customer class (refactor to reuse)</a:t>
            </a:r>
          </a:p>
          <a:p>
            <a:pPr marL="342900" indent="-342900">
              <a:spcBef>
                <a:spcPts val="600"/>
              </a:spcBef>
              <a:buFont typeface="+mj-lt"/>
              <a:buAutoNum type="arabicPeriod"/>
            </a:pPr>
            <a:r>
              <a:rPr lang="en-US" sz="2200" dirty="0" smtClean="0">
                <a:latin typeface="Avenir Light" charset="0"/>
                <a:ea typeface="Avenir Light" charset="0"/>
                <a:cs typeface="Avenir Light" charset="0"/>
              </a:rPr>
              <a:t>An Order class (distance computation)</a:t>
            </a:r>
          </a:p>
          <a:p>
            <a:pPr marL="342900" indent="-342900">
              <a:spcBef>
                <a:spcPts val="600"/>
              </a:spcBef>
              <a:buFont typeface="+mj-lt"/>
              <a:buAutoNum type="arabicPeriod"/>
            </a:pPr>
            <a:r>
              <a:rPr lang="en-US" sz="2200" dirty="0" smtClean="0">
                <a:latin typeface="Avenir Light" charset="0"/>
                <a:ea typeface="Avenir Light" charset="0"/>
                <a:cs typeface="Avenir Light" charset="0"/>
              </a:rPr>
              <a:t>Let’s talk about code </a:t>
            </a:r>
            <a:r>
              <a:rPr lang="en-US" sz="2200" dirty="0">
                <a:latin typeface="Avenir Light" charset="0"/>
                <a:ea typeface="Avenir Light" charset="0"/>
                <a:cs typeface="Avenir Light" charset="0"/>
              </a:rPr>
              <a:t>coverage </a:t>
            </a:r>
            <a:endParaRPr lang="en-US" sz="2200" dirty="0" smtClean="0">
              <a:latin typeface="Avenir Light" charset="0"/>
              <a:ea typeface="Avenir Light" charset="0"/>
              <a:cs typeface="Avenir Light" charset="0"/>
            </a:endParaRPr>
          </a:p>
          <a:p>
            <a:pPr marL="342900" indent="-342900">
              <a:spcBef>
                <a:spcPts val="600"/>
              </a:spcBef>
              <a:buFont typeface="+mj-lt"/>
              <a:buAutoNum type="arabicPeriod"/>
            </a:pPr>
            <a:r>
              <a:rPr lang="en-US" sz="2200" dirty="0" smtClean="0">
                <a:latin typeface="Avenir Light" charset="0"/>
                <a:ea typeface="Avenir Light" charset="0"/>
                <a:cs typeface="Avenir Light" charset="0"/>
              </a:rPr>
              <a:t>Questions, Answers, Debate, Depart</a:t>
            </a:r>
            <a:endParaRPr lang="en-US" sz="2200" dirty="0">
              <a:latin typeface="Avenir Light" charset="0"/>
              <a:ea typeface="Avenir Light" charset="0"/>
              <a:cs typeface="Avenir Light" charset="0"/>
            </a:endParaRPr>
          </a:p>
        </p:txBody>
      </p:sp>
    </p:spTree>
    <p:extLst>
      <p:ext uri="{BB962C8B-B14F-4D97-AF65-F5344CB8AC3E}">
        <p14:creationId xmlns:p14="http://schemas.microsoft.com/office/powerpoint/2010/main" val="13420408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3103" y="805910"/>
            <a:ext cx="5458897" cy="3244145"/>
          </a:xfrm>
          <a:prstGeom prst="rect">
            <a:avLst/>
          </a:prstGeom>
        </p:spPr>
      </p:pic>
      <p:sp>
        <p:nvSpPr>
          <p:cNvPr id="5" name="TextBox 4"/>
          <p:cNvSpPr txBox="1"/>
          <p:nvPr/>
        </p:nvSpPr>
        <p:spPr>
          <a:xfrm>
            <a:off x="533647" y="302011"/>
            <a:ext cx="6301105" cy="5386090"/>
          </a:xfrm>
          <a:prstGeom prst="rect">
            <a:avLst/>
          </a:prstGeom>
          <a:noFill/>
        </p:spPr>
        <p:txBody>
          <a:bodyPr wrap="square" rtlCol="0">
            <a:spAutoFit/>
          </a:bodyPr>
          <a:lstStyle/>
          <a:p>
            <a:pPr>
              <a:spcBef>
                <a:spcPts val="600"/>
              </a:spcBef>
            </a:pPr>
            <a:r>
              <a:rPr lang="en-US" sz="2200" b="1" dirty="0" smtClean="0">
                <a:latin typeface="Avenir Light" charset="0"/>
                <a:ea typeface="Avenir Light" charset="0"/>
                <a:cs typeface="Avenir Light" charset="0"/>
              </a:rPr>
              <a:t>Say Again?</a:t>
            </a:r>
          </a:p>
          <a:p>
            <a:pPr>
              <a:spcBef>
                <a:spcPts val="600"/>
              </a:spcBef>
            </a:pPr>
            <a:endParaRPr lang="en-US" sz="2200" dirty="0">
              <a:latin typeface="Avenir Light" charset="0"/>
              <a:ea typeface="Avenir Light" charset="0"/>
              <a:cs typeface="Avenir Light" charset="0"/>
            </a:endParaRPr>
          </a:p>
          <a:p>
            <a:pPr>
              <a:spcBef>
                <a:spcPts val="600"/>
              </a:spcBef>
            </a:pPr>
            <a:r>
              <a:rPr lang="en-US" sz="1600" dirty="0">
                <a:latin typeface="Avenir Light" charset="0"/>
                <a:ea typeface="Avenir Light" charset="0"/>
                <a:cs typeface="Avenir Light" charset="0"/>
              </a:rPr>
              <a:t>Many people say “mock” when they mean “stub” or “fake”, and it can be quite </a:t>
            </a:r>
            <a:r>
              <a:rPr lang="en-US" sz="1600" dirty="0" smtClean="0">
                <a:latin typeface="Avenir Light" charset="0"/>
                <a:ea typeface="Avenir Light" charset="0"/>
                <a:cs typeface="Avenir Light" charset="0"/>
              </a:rPr>
              <a:t>confusing. Here’s the picture.  What’s here?</a:t>
            </a:r>
          </a:p>
          <a:p>
            <a:pPr>
              <a:spcBef>
                <a:spcPts val="600"/>
              </a:spcBef>
            </a:pPr>
            <a:endParaRPr lang="is-IS" sz="2000" dirty="0">
              <a:latin typeface="Avenir Light" charset="0"/>
              <a:ea typeface="Avenir Light" charset="0"/>
              <a:cs typeface="Avenir Light" charset="0"/>
            </a:endParaRPr>
          </a:p>
          <a:p>
            <a:pPr marL="285750" indent="-285750">
              <a:spcBef>
                <a:spcPts val="600"/>
              </a:spcBef>
              <a:buFont typeface="Arial" charset="0"/>
              <a:buChar char="•"/>
            </a:pPr>
            <a:r>
              <a:rPr lang="en-US" sz="1600" dirty="0">
                <a:latin typeface="Avenir Light" charset="0"/>
                <a:ea typeface="Avenir Light" charset="0"/>
                <a:cs typeface="Avenir Light" charset="0"/>
              </a:rPr>
              <a:t>Dummy objects are used when a parameter is needed for the tested method but without actually needing to use the parameter.</a:t>
            </a:r>
          </a:p>
          <a:p>
            <a:pPr marL="285750" indent="-285750">
              <a:spcBef>
                <a:spcPts val="600"/>
              </a:spcBef>
              <a:buFont typeface="Arial" charset="0"/>
              <a:buChar char="•"/>
            </a:pPr>
            <a:r>
              <a:rPr lang="en-US" sz="1600" dirty="0" smtClean="0">
                <a:latin typeface="Avenir Light" charset="0"/>
                <a:ea typeface="Avenir Light" charset="0"/>
                <a:cs typeface="Avenir Light" charset="0"/>
              </a:rPr>
              <a:t>Test stubs are used </a:t>
            </a:r>
            <a:r>
              <a:rPr lang="en-US" sz="1600" dirty="0">
                <a:latin typeface="Avenir Light" charset="0"/>
                <a:ea typeface="Avenir Light" charset="0"/>
                <a:cs typeface="Avenir Light" charset="0"/>
              </a:rPr>
              <a:t>for providing the tested code with "indirect </a:t>
            </a:r>
            <a:r>
              <a:rPr lang="en-US" sz="1600" dirty="0" smtClean="0">
                <a:latin typeface="Avenir Light" charset="0"/>
                <a:ea typeface="Avenir Light" charset="0"/>
                <a:cs typeface="Avenir Light" charset="0"/>
              </a:rPr>
              <a:t>input”.</a:t>
            </a:r>
          </a:p>
          <a:p>
            <a:pPr marL="285750" indent="-285750">
              <a:spcBef>
                <a:spcPts val="600"/>
              </a:spcBef>
              <a:buFont typeface="Arial" charset="0"/>
              <a:buChar char="•"/>
            </a:pPr>
            <a:r>
              <a:rPr lang="en-US" sz="1600" dirty="0">
                <a:latin typeface="Avenir Light" charset="0"/>
                <a:ea typeface="Avenir Light" charset="0"/>
                <a:cs typeface="Avenir Light" charset="0"/>
              </a:rPr>
              <a:t>Test </a:t>
            </a:r>
            <a:r>
              <a:rPr lang="en-US" sz="1600" dirty="0" err="1">
                <a:latin typeface="Avenir Light" charset="0"/>
                <a:ea typeface="Avenir Light" charset="0"/>
                <a:cs typeface="Avenir Light" charset="0"/>
              </a:rPr>
              <a:t>spys</a:t>
            </a:r>
            <a:r>
              <a:rPr lang="en-US" sz="1600" dirty="0">
                <a:latin typeface="Avenir Light" charset="0"/>
                <a:ea typeface="Avenir Light" charset="0"/>
                <a:cs typeface="Avenir Light" charset="0"/>
              </a:rPr>
              <a:t> are used for verifying "indirect output" of the tested </a:t>
            </a:r>
            <a:r>
              <a:rPr lang="en-US" sz="1600" dirty="0" smtClean="0">
                <a:latin typeface="Avenir Light" charset="0"/>
                <a:ea typeface="Avenir Light" charset="0"/>
                <a:cs typeface="Avenir Light" charset="0"/>
              </a:rPr>
              <a:t>code, by </a:t>
            </a:r>
            <a:r>
              <a:rPr lang="en-US" sz="1600" dirty="0">
                <a:latin typeface="Avenir Light" charset="0"/>
                <a:ea typeface="Avenir Light" charset="0"/>
                <a:cs typeface="Avenir Light" charset="0"/>
              </a:rPr>
              <a:t>asserting the expectations afterwards, without having defined the expectations before the tested code is executed.</a:t>
            </a:r>
          </a:p>
          <a:p>
            <a:pPr marL="285750" indent="-285750">
              <a:spcBef>
                <a:spcPts val="600"/>
              </a:spcBef>
              <a:buFont typeface="Arial" charset="0"/>
              <a:buChar char="•"/>
            </a:pPr>
            <a:r>
              <a:rPr lang="en-US" sz="1600" dirty="0" smtClean="0">
                <a:latin typeface="Avenir Light" charset="0"/>
                <a:ea typeface="Avenir Light" charset="0"/>
                <a:cs typeface="Avenir Light" charset="0"/>
              </a:rPr>
              <a:t>Mock objects are used </a:t>
            </a:r>
            <a:r>
              <a:rPr lang="en-US" sz="1600" dirty="0">
                <a:latin typeface="Avenir Light" charset="0"/>
                <a:ea typeface="Avenir Light" charset="0"/>
                <a:cs typeface="Avenir Light" charset="0"/>
              </a:rPr>
              <a:t>for verifying "indirect output" of the tested code, by first defining the expectations before the tested code is </a:t>
            </a:r>
            <a:r>
              <a:rPr lang="en-US" sz="1600" dirty="0" smtClean="0">
                <a:latin typeface="Avenir Light" charset="0"/>
                <a:ea typeface="Avenir Light" charset="0"/>
                <a:cs typeface="Avenir Light" charset="0"/>
              </a:rPr>
              <a:t>executed.</a:t>
            </a:r>
          </a:p>
          <a:p>
            <a:pPr marL="285750" indent="-285750">
              <a:spcBef>
                <a:spcPts val="600"/>
              </a:spcBef>
              <a:buFont typeface="Arial" charset="0"/>
              <a:buChar char="•"/>
            </a:pPr>
            <a:r>
              <a:rPr lang="en-US" sz="1600" dirty="0" smtClean="0">
                <a:latin typeface="Avenir Light" charset="0"/>
                <a:ea typeface="Avenir Light" charset="0"/>
                <a:cs typeface="Avenir Light" charset="0"/>
              </a:rPr>
              <a:t>Fake </a:t>
            </a:r>
            <a:r>
              <a:rPr lang="en-US" sz="1600" dirty="0" err="1" smtClean="0">
                <a:latin typeface="Avenir Light" charset="0"/>
                <a:ea typeface="Avenir Light" charset="0"/>
                <a:cs typeface="Avenir Light" charset="0"/>
              </a:rPr>
              <a:t>objecta</a:t>
            </a:r>
            <a:r>
              <a:rPr lang="en-US" sz="1600" dirty="0" smtClean="0">
                <a:latin typeface="Avenir Light" charset="0"/>
                <a:ea typeface="Avenir Light" charset="0"/>
                <a:cs typeface="Avenir Light" charset="0"/>
              </a:rPr>
              <a:t> are simpler implementations, like </a:t>
            </a:r>
            <a:r>
              <a:rPr lang="en-US" sz="1600" dirty="0">
                <a:latin typeface="Avenir Light" charset="0"/>
                <a:ea typeface="Avenir Light" charset="0"/>
                <a:cs typeface="Avenir Light" charset="0"/>
              </a:rPr>
              <a:t>using an </a:t>
            </a:r>
            <a:r>
              <a:rPr lang="en-US" sz="1600" dirty="0" smtClean="0">
                <a:latin typeface="Avenir Light" charset="0"/>
                <a:ea typeface="Avenir Light" charset="0"/>
                <a:cs typeface="Avenir Light" charset="0"/>
              </a:rPr>
              <a:t>a </a:t>
            </a:r>
            <a:r>
              <a:rPr lang="en-US" sz="1600" dirty="0" err="1" smtClean="0">
                <a:latin typeface="Avenir Light" charset="0"/>
                <a:ea typeface="Avenir Light" charset="0"/>
                <a:cs typeface="Avenir Light" charset="0"/>
              </a:rPr>
              <a:t>hashmap</a:t>
            </a:r>
            <a:r>
              <a:rPr lang="en-US" sz="1600" dirty="0" smtClean="0">
                <a:latin typeface="Avenir Light" charset="0"/>
                <a:ea typeface="Avenir Light" charset="0"/>
                <a:cs typeface="Avenir Light" charset="0"/>
              </a:rPr>
              <a:t> for </a:t>
            </a:r>
            <a:r>
              <a:rPr lang="en-US" sz="1600" dirty="0">
                <a:latin typeface="Avenir Light" charset="0"/>
                <a:ea typeface="Avenir Light" charset="0"/>
                <a:cs typeface="Avenir Light" charset="0"/>
              </a:rPr>
              <a:t>database </a:t>
            </a:r>
            <a:r>
              <a:rPr lang="en-US" sz="1600" dirty="0" smtClean="0">
                <a:latin typeface="Avenir Light" charset="0"/>
                <a:ea typeface="Avenir Light" charset="0"/>
                <a:cs typeface="Avenir Light" charset="0"/>
              </a:rPr>
              <a:t>instead </a:t>
            </a:r>
            <a:r>
              <a:rPr lang="en-US" sz="1600" dirty="0">
                <a:latin typeface="Avenir Light" charset="0"/>
                <a:ea typeface="Avenir Light" charset="0"/>
                <a:cs typeface="Avenir Light" charset="0"/>
              </a:rPr>
              <a:t>of doing real database </a:t>
            </a:r>
            <a:r>
              <a:rPr lang="en-US" sz="1600" dirty="0" smtClean="0">
                <a:latin typeface="Avenir Light" charset="0"/>
                <a:ea typeface="Avenir Light" charset="0"/>
                <a:cs typeface="Avenir Light" charset="0"/>
              </a:rPr>
              <a:t>access.</a:t>
            </a:r>
          </a:p>
        </p:txBody>
      </p:sp>
    </p:spTree>
    <p:extLst>
      <p:ext uri="{BB962C8B-B14F-4D97-AF65-F5344CB8AC3E}">
        <p14:creationId xmlns:p14="http://schemas.microsoft.com/office/powerpoint/2010/main" val="14827579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05579" cy="4462760"/>
          </a:xfrm>
          <a:prstGeom prst="rect">
            <a:avLst/>
          </a:prstGeom>
          <a:noFill/>
        </p:spPr>
        <p:txBody>
          <a:bodyPr wrap="square" rtlCol="0">
            <a:spAutoFit/>
          </a:bodyPr>
          <a:lstStyle/>
          <a:p>
            <a:pPr>
              <a:spcBef>
                <a:spcPts val="600"/>
              </a:spcBef>
            </a:pPr>
            <a:r>
              <a:rPr lang="en-US" sz="2200" b="1" dirty="0" smtClean="0">
                <a:latin typeface="Avenir Light" charset="0"/>
                <a:ea typeface="Avenir Light" charset="0"/>
                <a:cs typeface="Avenir Light" charset="0"/>
              </a:rPr>
              <a:t>Test Doubles Are Really, Really Useful Because They</a:t>
            </a:r>
            <a:r>
              <a:rPr lang="is-IS" sz="2200" b="1" dirty="0" smtClean="0">
                <a:latin typeface="Avenir Light" charset="0"/>
                <a:ea typeface="Avenir Light" charset="0"/>
                <a:cs typeface="Avenir Light" charset="0"/>
              </a:rPr>
              <a:t>…</a:t>
            </a:r>
            <a:endParaRPr lang="en-US" sz="2200" b="1" dirty="0" smtClean="0">
              <a:latin typeface="Avenir Light" charset="0"/>
              <a:ea typeface="Avenir Light" charset="0"/>
              <a:cs typeface="Avenir Light" charset="0"/>
            </a:endParaRPr>
          </a:p>
          <a:p>
            <a:pPr>
              <a:spcBef>
                <a:spcPts val="600"/>
              </a:spcBef>
            </a:pPr>
            <a:endParaRPr lang="en-US" sz="2200" dirty="0">
              <a:latin typeface="Avenir Light" charset="0"/>
              <a:ea typeface="Avenir Light" charset="0"/>
              <a:cs typeface="Avenir Light" charset="0"/>
            </a:endParaRPr>
          </a:p>
          <a:p>
            <a:pPr marL="342900" indent="-342900">
              <a:spcBef>
                <a:spcPts val="600"/>
              </a:spcBef>
              <a:buFont typeface="Arial" charset="0"/>
              <a:buChar char="•"/>
            </a:pPr>
            <a:r>
              <a:rPr lang="en-US" sz="2000" dirty="0" smtClean="0">
                <a:latin typeface="Avenir Light" charset="0"/>
                <a:ea typeface="Avenir Light" charset="0"/>
                <a:cs typeface="Avenir Light" charset="0"/>
              </a:rPr>
              <a:t>Allow for rapid execution where depended upon code is slow.</a:t>
            </a:r>
          </a:p>
          <a:p>
            <a:pPr marL="342900" indent="-342900">
              <a:spcBef>
                <a:spcPts val="600"/>
              </a:spcBef>
              <a:buFont typeface="Arial" charset="0"/>
              <a:buChar char="•"/>
            </a:pPr>
            <a:r>
              <a:rPr lang="en-US" sz="2000" dirty="0" smtClean="0">
                <a:latin typeface="Avenir Light" charset="0"/>
                <a:ea typeface="Avenir Light" charset="0"/>
                <a:cs typeface="Avenir Light" charset="0"/>
              </a:rPr>
              <a:t>Allow for parallel development of code that is depended upon.  Don’t plan for the best way to develop depended upon code.  Instead, plan on how you can break those dependencies.</a:t>
            </a:r>
          </a:p>
          <a:p>
            <a:pPr marL="342900" indent="-342900">
              <a:spcBef>
                <a:spcPts val="600"/>
              </a:spcBef>
              <a:buFont typeface="Arial" charset="0"/>
              <a:buChar char="•"/>
            </a:pPr>
            <a:r>
              <a:rPr lang="en-US" sz="2000" dirty="0" smtClean="0">
                <a:latin typeface="Avenir Light" charset="0"/>
                <a:ea typeface="Avenir Light" charset="0"/>
                <a:cs typeface="Avenir Light" charset="0"/>
              </a:rPr>
              <a:t>Allow execution of the nooks and crannies in code.  How can you test the code that recovers from the power cord being broken?</a:t>
            </a:r>
          </a:p>
          <a:p>
            <a:pPr marL="342900" indent="-342900">
              <a:spcBef>
                <a:spcPts val="600"/>
              </a:spcBef>
              <a:buFont typeface="Arial" charset="0"/>
              <a:buChar char="•"/>
            </a:pPr>
            <a:r>
              <a:rPr lang="en-US" sz="2000" dirty="0" smtClean="0">
                <a:latin typeface="Avenir Light" charset="0"/>
                <a:ea typeface="Avenir Light" charset="0"/>
                <a:cs typeface="Avenir Light" charset="0"/>
              </a:rPr>
              <a:t>Allows for testing of nondeterministic code.</a:t>
            </a:r>
          </a:p>
          <a:p>
            <a:pPr marL="342900" indent="-342900">
              <a:spcBef>
                <a:spcPts val="600"/>
              </a:spcBef>
              <a:buFont typeface="Arial" charset="0"/>
              <a:buChar char="•"/>
            </a:pPr>
            <a:r>
              <a:rPr lang="en-US" sz="2000" dirty="0" smtClean="0">
                <a:latin typeface="Avenir Light" charset="0"/>
                <a:ea typeface="Avenir Light" charset="0"/>
                <a:cs typeface="Avenir Light" charset="0"/>
              </a:rPr>
              <a:t>Makes the development of your code easier, since any issues from the code you are depending on are not present when you are still developing the code.</a:t>
            </a:r>
          </a:p>
          <a:p>
            <a:pPr marL="342900" indent="-342900">
              <a:spcBef>
                <a:spcPts val="600"/>
              </a:spcBef>
              <a:buFont typeface="Arial" charset="0"/>
              <a:buChar char="•"/>
            </a:pPr>
            <a:r>
              <a:rPr lang="en-US" sz="2000" dirty="0" smtClean="0">
                <a:latin typeface="Avenir Light" charset="0"/>
                <a:ea typeface="Avenir Light" charset="0"/>
                <a:cs typeface="Avenir Light" charset="0"/>
              </a:rPr>
              <a:t>This implies that integration goes smoother as well.</a:t>
            </a:r>
          </a:p>
          <a:p>
            <a:pPr marL="342900" indent="-342900">
              <a:spcBef>
                <a:spcPts val="600"/>
              </a:spcBef>
              <a:buFont typeface="Arial" charset="0"/>
              <a:buChar char="•"/>
            </a:pPr>
            <a:endParaRPr lang="en-US" sz="2000" dirty="0">
              <a:latin typeface="Avenir Light" charset="0"/>
              <a:ea typeface="Avenir Light" charset="0"/>
              <a:cs typeface="Avenir Light" charset="0"/>
            </a:endParaRPr>
          </a:p>
        </p:txBody>
      </p:sp>
    </p:spTree>
    <p:extLst>
      <p:ext uri="{BB962C8B-B14F-4D97-AF65-F5344CB8AC3E}">
        <p14:creationId xmlns:p14="http://schemas.microsoft.com/office/powerpoint/2010/main" val="4861303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924"/>
            <a:ext cx="12192000" cy="6086086"/>
          </a:xfrm>
          <a:prstGeom prst="rect">
            <a:avLst/>
          </a:prstGeom>
        </p:spPr>
      </p:pic>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4" cstate="print"/>
          <a:stretch>
            <a:fillRect/>
          </a:stretch>
        </p:blipFill>
        <p:spPr>
          <a:xfrm>
            <a:off x="533648" y="6227443"/>
            <a:ext cx="1688604" cy="497125"/>
          </a:xfrm>
          <a:prstGeom prst="rect">
            <a:avLst/>
          </a:prstGeom>
        </p:spPr>
      </p:pic>
      <p:sp>
        <p:nvSpPr>
          <p:cNvPr id="7" name="TextBox 6"/>
          <p:cNvSpPr txBox="1"/>
          <p:nvPr/>
        </p:nvSpPr>
        <p:spPr>
          <a:xfrm>
            <a:off x="1206608" y="3204393"/>
            <a:ext cx="9778784" cy="830997"/>
          </a:xfrm>
          <a:prstGeom prst="rect">
            <a:avLst/>
          </a:prstGeom>
          <a:noFill/>
        </p:spPr>
        <p:txBody>
          <a:bodyPr wrap="square" rtlCol="0">
            <a:spAutoFit/>
          </a:bodyPr>
          <a:lstStyle/>
          <a:p>
            <a:pPr algn="ctr">
              <a:spcAft>
                <a:spcPts val="1200"/>
              </a:spcAft>
            </a:pPr>
            <a:r>
              <a:rPr lang="en-US" sz="4800" dirty="0" smtClean="0">
                <a:solidFill>
                  <a:schemeClr val="accent1"/>
                </a:solidFill>
                <a:latin typeface="Agilo Handwriting" charset="0"/>
                <a:ea typeface="Agilo Handwriting" charset="0"/>
                <a:cs typeface="Agilo Handwriting" charset="0"/>
              </a:rPr>
              <a:t>A Merchant Wants to Go Postal</a:t>
            </a:r>
            <a:endParaRPr lang="en-US" sz="2000" dirty="0">
              <a:solidFill>
                <a:schemeClr val="accent1"/>
              </a:solidFill>
              <a:latin typeface="Agilo Handwriting" charset="0"/>
              <a:ea typeface="Agilo Handwriting" charset="0"/>
              <a:cs typeface="Agilo Handwriting" charset="0"/>
            </a:endParaRPr>
          </a:p>
        </p:txBody>
      </p:sp>
    </p:spTree>
    <p:extLst>
      <p:ext uri="{BB962C8B-B14F-4D97-AF65-F5344CB8AC3E}">
        <p14:creationId xmlns:p14="http://schemas.microsoft.com/office/powerpoint/2010/main" val="13960649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5109091"/>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Remember how I said before that we can grab UK </a:t>
            </a:r>
            <a:r>
              <a:rPr lang="en-US" sz="2200" dirty="0">
                <a:latin typeface="Avenir Light" charset="0"/>
                <a:ea typeface="Avenir Light" charset="0"/>
                <a:cs typeface="Avenir Light" charset="0"/>
              </a:rPr>
              <a:t>postal codes using Web Service APIs provided by </a:t>
            </a:r>
            <a:r>
              <a:rPr lang="en-US" sz="2200" dirty="0">
                <a:latin typeface="Avenir Light" charset="0"/>
                <a:ea typeface="Avenir Light" charset="0"/>
                <a:cs typeface="Avenir Light" charset="0"/>
                <a:hlinkClick r:id="rId4"/>
              </a:rPr>
              <a:t>https://</a:t>
            </a:r>
            <a:r>
              <a:rPr lang="en-US" sz="2200" dirty="0" smtClean="0">
                <a:latin typeface="Avenir Light" charset="0"/>
                <a:ea typeface="Avenir Light" charset="0"/>
                <a:cs typeface="Avenir Light" charset="0"/>
                <a:hlinkClick r:id="rId4"/>
              </a:rPr>
              <a:t>postcodes.io</a:t>
            </a:r>
            <a:r>
              <a:rPr lang="en-US" sz="2200" dirty="0" smtClean="0">
                <a:latin typeface="Avenir Light" charset="0"/>
                <a:ea typeface="Avenir Light" charset="0"/>
                <a:cs typeface="Avenir Light" charset="0"/>
              </a:rPr>
              <a:t> and get </a:t>
            </a:r>
            <a:r>
              <a:rPr lang="en-US" sz="2200" dirty="0" err="1" smtClean="0">
                <a:latin typeface="Avenir Light" charset="0"/>
                <a:ea typeface="Avenir Light" charset="0"/>
                <a:cs typeface="Avenir Light" charset="0"/>
              </a:rPr>
              <a:t>geoSpacial</a:t>
            </a:r>
            <a:r>
              <a:rPr lang="en-US" sz="2200" dirty="0" smtClean="0">
                <a:latin typeface="Avenir Light" charset="0"/>
                <a:ea typeface="Avenir Light" charset="0"/>
                <a:cs typeface="Avenir Light" charset="0"/>
              </a:rPr>
              <a:t> data?</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Well</a:t>
            </a:r>
            <a:r>
              <a:rPr lang="is-IS" sz="2200" dirty="0" smtClean="0">
                <a:latin typeface="Avenir Light" charset="0"/>
                <a:ea typeface="Avenir Light" charset="0"/>
                <a:cs typeface="Avenir Light" charset="0"/>
              </a:rPr>
              <a:t>…  We’re going to do that.  Real soon now.  Honest.</a:t>
            </a:r>
          </a:p>
          <a:p>
            <a:pPr>
              <a:spcBef>
                <a:spcPts val="600"/>
              </a:spcBef>
            </a:pPr>
            <a:endParaRPr lang="is-IS" sz="2200" dirty="0">
              <a:latin typeface="Avenir Light" charset="0"/>
              <a:ea typeface="Avenir Light" charset="0"/>
              <a:cs typeface="Avenir Light" charset="0"/>
            </a:endParaRPr>
          </a:p>
          <a:p>
            <a:pPr>
              <a:spcBef>
                <a:spcPts val="600"/>
              </a:spcBef>
            </a:pPr>
            <a:r>
              <a:rPr lang="is-IS" sz="2200" dirty="0" smtClean="0">
                <a:latin typeface="Avenir Light" charset="0"/>
                <a:ea typeface="Avenir Light" charset="0"/>
                <a:cs typeface="Avenir Light" charset="0"/>
              </a:rPr>
              <a:t>But first, let’s consider how to go about this.</a:t>
            </a:r>
          </a:p>
          <a:p>
            <a:pPr>
              <a:spcBef>
                <a:spcPts val="600"/>
              </a:spcBef>
            </a:pPr>
            <a:endParaRPr lang="is-IS" sz="2200" dirty="0">
              <a:latin typeface="Avenir Light" charset="0"/>
              <a:ea typeface="Avenir Light" charset="0"/>
              <a:cs typeface="Avenir Light" charset="0"/>
            </a:endParaRPr>
          </a:p>
          <a:p>
            <a:pPr>
              <a:spcBef>
                <a:spcPts val="600"/>
              </a:spcBef>
            </a:pPr>
            <a:r>
              <a:rPr lang="is-IS" sz="2200" dirty="0" smtClean="0">
                <a:latin typeface="Avenir Light" charset="0"/>
                <a:ea typeface="Avenir Light" charset="0"/>
                <a:cs typeface="Avenir Light" charset="0"/>
              </a:rPr>
              <a:t>We have a component that we are about to depend on.  And that component can slow us down.  We have issues to deal with regarding the speed of the iternet connection to the servers.  Latency.  Throughput.  And all sort of nasties.</a:t>
            </a:r>
            <a:r>
              <a:rPr lang="en-US" sz="2200" dirty="0">
                <a:latin typeface="Avenir Light" charset="0"/>
                <a:ea typeface="Avenir Light" charset="0"/>
                <a:cs typeface="Avenir Light" charset="0"/>
              </a:rPr>
              <a:t> </a:t>
            </a:r>
            <a:r>
              <a:rPr lang="en-US" sz="2200" dirty="0" smtClean="0">
                <a:latin typeface="Avenir Light" charset="0"/>
                <a:ea typeface="Avenir Light" charset="0"/>
                <a:cs typeface="Avenir Light" charset="0"/>
              </a:rPr>
              <a:t> Potentially.</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We want to use this </a:t>
            </a:r>
            <a:r>
              <a:rPr lang="en-US" sz="2200" dirty="0" err="1" smtClean="0">
                <a:latin typeface="Avenir Light" charset="0"/>
                <a:ea typeface="Avenir Light" charset="0"/>
                <a:cs typeface="Avenir Light" charset="0"/>
              </a:rPr>
              <a:t>oppurtunity</a:t>
            </a:r>
            <a:r>
              <a:rPr lang="en-US" sz="2200" dirty="0" smtClean="0">
                <a:latin typeface="Avenir Light" charset="0"/>
                <a:ea typeface="Avenir Light" charset="0"/>
                <a:cs typeface="Avenir Light" charset="0"/>
              </a:rPr>
              <a:t> to do the right thing when it comes to testing depended upon components.  We want a test double.</a:t>
            </a:r>
            <a:endParaRPr lang="is-IS" sz="2200" dirty="0" smtClean="0">
              <a:latin typeface="Avenir Light" charset="0"/>
              <a:ea typeface="Avenir Light" charset="0"/>
              <a:cs typeface="Avenir Light" charset="0"/>
            </a:endParaRPr>
          </a:p>
        </p:txBody>
      </p:sp>
    </p:spTree>
    <p:extLst>
      <p:ext uri="{BB962C8B-B14F-4D97-AF65-F5344CB8AC3E}">
        <p14:creationId xmlns:p14="http://schemas.microsoft.com/office/powerpoint/2010/main" val="13905343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5109091"/>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First, let’s talk about how that test double gets put into the system.</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Essentially, we have an </a:t>
            </a:r>
            <a:r>
              <a:rPr lang="en-US" sz="2200" dirty="0" err="1" smtClean="0">
                <a:latin typeface="Avenir Light" charset="0"/>
                <a:ea typeface="Avenir Light" charset="0"/>
                <a:cs typeface="Avenir Light" charset="0"/>
              </a:rPr>
              <a:t>iterface</a:t>
            </a:r>
            <a:r>
              <a:rPr lang="en-US" sz="2200" dirty="0" smtClean="0">
                <a:latin typeface="Avenir Light" charset="0"/>
                <a:ea typeface="Avenir Light" charset="0"/>
                <a:cs typeface="Avenir Light" charset="0"/>
              </a:rPr>
              <a:t> to the depended upon component that can be implemented in one of two ways.  That’s called </a:t>
            </a:r>
            <a:r>
              <a:rPr lang="en-US" sz="2200" dirty="0" err="1" smtClean="0">
                <a:latin typeface="Avenir Light" charset="0"/>
                <a:ea typeface="Avenir Light" charset="0"/>
                <a:cs typeface="Avenir Light" charset="0"/>
              </a:rPr>
              <a:t>inheritence</a:t>
            </a:r>
            <a:r>
              <a:rPr lang="en-US" sz="2200" dirty="0" smtClean="0">
                <a:latin typeface="Avenir Light" charset="0"/>
                <a:ea typeface="Avenir Light" charset="0"/>
                <a:cs typeface="Avenir Light" charset="0"/>
              </a:rPr>
              <a:t>.</a:t>
            </a:r>
          </a:p>
          <a:p>
            <a:pPr>
              <a:spcBef>
                <a:spcPts val="600"/>
              </a:spcBef>
            </a:pPr>
            <a:endParaRPr lang="en-US" sz="2200" dirty="0">
              <a:latin typeface="Avenir Light" charset="0"/>
              <a:ea typeface="Avenir Light" charset="0"/>
              <a:cs typeface="Avenir Light" charset="0"/>
            </a:endParaRPr>
          </a:p>
          <a:p>
            <a:pPr>
              <a:spcBef>
                <a:spcPts val="600"/>
              </a:spcBef>
            </a:pPr>
            <a:r>
              <a:rPr lang="is-IS" sz="2200" dirty="0" smtClean="0">
                <a:latin typeface="Avenir Light" charset="0"/>
                <a:ea typeface="Avenir Light" charset="0"/>
                <a:cs typeface="Avenir Light" charset="0"/>
              </a:rPr>
              <a:t>Our mindset always has to be “depend on interfaces, not implementations.”</a:t>
            </a:r>
          </a:p>
          <a:p>
            <a:pPr>
              <a:spcBef>
                <a:spcPts val="600"/>
              </a:spcBef>
            </a:pPr>
            <a:endParaRPr lang="is-IS" sz="2200" dirty="0">
              <a:latin typeface="Avenir Light" charset="0"/>
              <a:ea typeface="Avenir Light" charset="0"/>
              <a:cs typeface="Avenir Light" charset="0"/>
            </a:endParaRPr>
          </a:p>
          <a:p>
            <a:pPr>
              <a:spcBef>
                <a:spcPts val="600"/>
              </a:spcBef>
            </a:pPr>
            <a:r>
              <a:rPr lang="is-IS" sz="2200" dirty="0" smtClean="0">
                <a:latin typeface="Avenir Light" charset="0"/>
                <a:ea typeface="Avenir Light" charset="0"/>
                <a:cs typeface="Avenir Light" charset="0"/>
              </a:rPr>
              <a:t>So, as we go about implementing some GeoLocationUtilities, let’s make that class an interface, and implement that class now in GeoLocationUtilitiesFake.</a:t>
            </a:r>
          </a:p>
          <a:p>
            <a:pPr>
              <a:spcBef>
                <a:spcPts val="600"/>
              </a:spcBef>
            </a:pPr>
            <a:endParaRPr lang="is-IS" sz="2200" dirty="0">
              <a:latin typeface="Avenir Light" charset="0"/>
              <a:ea typeface="Avenir Light" charset="0"/>
              <a:cs typeface="Avenir Light" charset="0"/>
            </a:endParaRPr>
          </a:p>
          <a:p>
            <a:pPr>
              <a:spcBef>
                <a:spcPts val="600"/>
              </a:spcBef>
            </a:pPr>
            <a:r>
              <a:rPr lang="is-IS" sz="2200" dirty="0" smtClean="0">
                <a:latin typeface="Avenir Light" charset="0"/>
                <a:ea typeface="Avenir Light" charset="0"/>
                <a:cs typeface="Avenir Light" charset="0"/>
              </a:rPr>
              <a:t>Normally, we would use some sort of Dependency Inversion at this point, such as Spring to “wire” in the implementation of the interface that we want to use.  We’ll just keep that in our test environment for now. </a:t>
            </a:r>
          </a:p>
        </p:txBody>
      </p:sp>
    </p:spTree>
    <p:extLst>
      <p:ext uri="{BB962C8B-B14F-4D97-AF65-F5344CB8AC3E}">
        <p14:creationId xmlns:p14="http://schemas.microsoft.com/office/powerpoint/2010/main" val="18917340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8" name="TextBox 7"/>
          <p:cNvSpPr txBox="1"/>
          <p:nvPr/>
        </p:nvSpPr>
        <p:spPr>
          <a:xfrm>
            <a:off x="642135" y="275867"/>
            <a:ext cx="11171695" cy="1107996"/>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Let’s start with the tests.  Always start with the tests.  And, I have some tests in mind.  I’d like to get the latitudes and longitudes for The Stafford Hotel, Central Hall Westminster, and Oxford University.  Something like this: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135" y="1515306"/>
            <a:ext cx="8470868" cy="4421773"/>
          </a:xfrm>
          <a:prstGeom prst="rect">
            <a:avLst/>
          </a:prstGeom>
        </p:spPr>
      </p:pic>
    </p:spTree>
    <p:extLst>
      <p:ext uri="{BB962C8B-B14F-4D97-AF65-F5344CB8AC3E}">
        <p14:creationId xmlns:p14="http://schemas.microsoft.com/office/powerpoint/2010/main" val="1193928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869263" y="49278"/>
            <a:ext cx="11171695" cy="430887"/>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So, we’re looking at something like the following for an interface: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263" y="611608"/>
            <a:ext cx="6807200" cy="1320800"/>
          </a:xfrm>
          <a:prstGeom prst="rect">
            <a:avLst/>
          </a:prstGeom>
        </p:spPr>
      </p:pic>
    </p:spTree>
    <p:extLst>
      <p:ext uri="{BB962C8B-B14F-4D97-AF65-F5344CB8AC3E}">
        <p14:creationId xmlns:p14="http://schemas.microsoft.com/office/powerpoint/2010/main" val="19162352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869263" y="49278"/>
            <a:ext cx="11171695" cy="430887"/>
          </a:xfrm>
          <a:prstGeom prst="rect">
            <a:avLst/>
          </a:prstGeom>
          <a:noFill/>
        </p:spPr>
        <p:txBody>
          <a:bodyPr wrap="square" rtlCol="0">
            <a:spAutoFit/>
          </a:bodyPr>
          <a:lstStyle/>
          <a:p>
            <a:pPr>
              <a:spcBef>
                <a:spcPts val="600"/>
              </a:spcBef>
            </a:pPr>
            <a:r>
              <a:rPr lang="en-US" sz="2200" dirty="0">
                <a:latin typeface="Avenir Light" charset="0"/>
                <a:ea typeface="Avenir Light" charset="0"/>
                <a:cs typeface="Avenir Light" charset="0"/>
              </a:rPr>
              <a:t>The fake implementation for that interface is a piece of cake:</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263" y="670631"/>
            <a:ext cx="7785100" cy="3683000"/>
          </a:xfrm>
          <a:prstGeom prst="rect">
            <a:avLst/>
          </a:prstGeom>
        </p:spPr>
      </p:pic>
    </p:spTree>
    <p:extLst>
      <p:ext uri="{BB962C8B-B14F-4D97-AF65-F5344CB8AC3E}">
        <p14:creationId xmlns:p14="http://schemas.microsoft.com/office/powerpoint/2010/main" val="8378863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869263" y="49278"/>
            <a:ext cx="11171695" cy="430887"/>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And, of course, the tests work.  First time.  Every time.  And quickly.</a:t>
            </a:r>
            <a:endParaRPr lang="en-US" sz="2200" dirty="0">
              <a:latin typeface="Avenir Light" charset="0"/>
              <a:ea typeface="Avenir Light" charset="0"/>
              <a:cs typeface="Avenir Light"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263" y="476755"/>
            <a:ext cx="10256541" cy="5617255"/>
          </a:xfrm>
          <a:prstGeom prst="rect">
            <a:avLst/>
          </a:prstGeom>
        </p:spPr>
      </p:pic>
    </p:spTree>
    <p:extLst>
      <p:ext uri="{BB962C8B-B14F-4D97-AF65-F5344CB8AC3E}">
        <p14:creationId xmlns:p14="http://schemas.microsoft.com/office/powerpoint/2010/main" val="1975004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685" y="23056"/>
            <a:ext cx="8550729" cy="6109154"/>
          </a:xfrm>
          <a:prstGeom prst="rect">
            <a:avLst/>
          </a:prstGeom>
        </p:spPr>
      </p:pic>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4" cstate="print"/>
          <a:stretch>
            <a:fillRect/>
          </a:stretch>
        </p:blipFill>
        <p:spPr>
          <a:xfrm>
            <a:off x="533648" y="6227443"/>
            <a:ext cx="1688604" cy="497125"/>
          </a:xfrm>
          <a:prstGeom prst="rect">
            <a:avLst/>
          </a:prstGeom>
        </p:spPr>
      </p:pic>
      <p:sp>
        <p:nvSpPr>
          <p:cNvPr id="7" name="TextBox 6"/>
          <p:cNvSpPr txBox="1"/>
          <p:nvPr/>
        </p:nvSpPr>
        <p:spPr>
          <a:xfrm rot="178607">
            <a:off x="4827010" y="2371639"/>
            <a:ext cx="3337271" cy="1754326"/>
          </a:xfrm>
          <a:prstGeom prst="rect">
            <a:avLst/>
          </a:prstGeom>
          <a:noFill/>
        </p:spPr>
        <p:txBody>
          <a:bodyPr wrap="square" rtlCol="0">
            <a:spAutoFit/>
          </a:bodyPr>
          <a:lstStyle/>
          <a:p>
            <a:pPr algn="ctr">
              <a:spcAft>
                <a:spcPts val="1200"/>
              </a:spcAft>
            </a:pPr>
            <a:r>
              <a:rPr lang="en-US" sz="3600" dirty="0" smtClean="0">
                <a:solidFill>
                  <a:schemeClr val="accent1"/>
                </a:solidFill>
                <a:latin typeface="Agilo Handwriting" charset="0"/>
                <a:ea typeface="Agilo Handwriting" charset="0"/>
                <a:cs typeface="Agilo Handwriting" charset="0"/>
              </a:rPr>
              <a:t>A Merchant Actually Goes Postal</a:t>
            </a:r>
            <a:endParaRPr lang="en-US" sz="1400" dirty="0">
              <a:solidFill>
                <a:schemeClr val="accent1"/>
              </a:solidFill>
              <a:latin typeface="Agilo Handwriting" charset="0"/>
              <a:ea typeface="Agilo Handwriting" charset="0"/>
              <a:cs typeface="Agilo Handwriting" charset="0"/>
            </a:endParaRPr>
          </a:p>
        </p:txBody>
      </p:sp>
    </p:spTree>
    <p:extLst>
      <p:ext uri="{BB962C8B-B14F-4D97-AF65-F5344CB8AC3E}">
        <p14:creationId xmlns:p14="http://schemas.microsoft.com/office/powerpoint/2010/main" val="5656881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5470" y="123258"/>
            <a:ext cx="7687160" cy="5970752"/>
          </a:xfrm>
          <a:prstGeom prst="rect">
            <a:avLst/>
          </a:prstGeom>
        </p:spPr>
      </p:pic>
      <p:sp>
        <p:nvSpPr>
          <p:cNvPr id="7" name="TextBox 6"/>
          <p:cNvSpPr txBox="1"/>
          <p:nvPr/>
        </p:nvSpPr>
        <p:spPr>
          <a:xfrm>
            <a:off x="5437319" y="3108634"/>
            <a:ext cx="2774197" cy="1569660"/>
          </a:xfrm>
          <a:prstGeom prst="rect">
            <a:avLst/>
          </a:prstGeom>
          <a:noFill/>
        </p:spPr>
        <p:txBody>
          <a:bodyPr wrap="square" rtlCol="0">
            <a:spAutoFit/>
          </a:bodyPr>
          <a:lstStyle/>
          <a:p>
            <a:pPr algn="ctr"/>
            <a:r>
              <a:rPr lang="en-US" sz="4800" dirty="0" smtClean="0">
                <a:solidFill>
                  <a:schemeClr val="accent1"/>
                </a:solidFill>
                <a:latin typeface="Agilo Handwriting" charset="0"/>
                <a:ea typeface="Agilo Handwriting" charset="0"/>
                <a:cs typeface="Agilo Handwriting" charset="0"/>
              </a:rPr>
              <a:t>Getting</a:t>
            </a:r>
          </a:p>
          <a:p>
            <a:pPr algn="ctr"/>
            <a:r>
              <a:rPr lang="en-US" sz="4800" dirty="0" smtClean="0">
                <a:solidFill>
                  <a:schemeClr val="accent1"/>
                </a:solidFill>
                <a:latin typeface="Agilo Handwriting" charset="0"/>
                <a:ea typeface="Agilo Handwriting" charset="0"/>
                <a:cs typeface="Agilo Handwriting" charset="0"/>
              </a:rPr>
              <a:t>Organized</a:t>
            </a:r>
            <a:endParaRPr lang="en-US" sz="2000" dirty="0">
              <a:solidFill>
                <a:schemeClr val="accent1"/>
              </a:solidFill>
              <a:latin typeface="Agilo Handwriting" charset="0"/>
              <a:ea typeface="Agilo Handwriting" charset="0"/>
              <a:cs typeface="Agilo Handwriting" charset="0"/>
            </a:endParaRPr>
          </a:p>
        </p:txBody>
      </p:sp>
    </p:spTree>
    <p:extLst>
      <p:ext uri="{BB962C8B-B14F-4D97-AF65-F5344CB8AC3E}">
        <p14:creationId xmlns:p14="http://schemas.microsoft.com/office/powerpoint/2010/main" val="18985391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2846933"/>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To actually go postal, we’re going to need to know a few things.</a:t>
            </a:r>
          </a:p>
          <a:p>
            <a:pPr>
              <a:spcBef>
                <a:spcPts val="600"/>
              </a:spcBef>
            </a:pPr>
            <a:endParaRPr lang="en-US" sz="2200" dirty="0">
              <a:latin typeface="Avenir Light" charset="0"/>
              <a:ea typeface="Avenir Light" charset="0"/>
              <a:cs typeface="Avenir Light" charset="0"/>
            </a:endParaRPr>
          </a:p>
          <a:p>
            <a:pPr marL="342900" indent="-342900">
              <a:spcBef>
                <a:spcPts val="600"/>
              </a:spcBef>
              <a:buFont typeface="Arial" charset="0"/>
              <a:buChar char="•"/>
            </a:pPr>
            <a:r>
              <a:rPr lang="en-US" sz="2200" dirty="0" smtClean="0">
                <a:latin typeface="Avenir Light" charset="0"/>
                <a:ea typeface="Avenir Light" charset="0"/>
                <a:cs typeface="Avenir Light" charset="0"/>
              </a:rPr>
              <a:t>Exactly how </a:t>
            </a:r>
            <a:r>
              <a:rPr lang="en-US" sz="2200" dirty="0">
                <a:latin typeface="Avenir Light" charset="0"/>
                <a:ea typeface="Avenir Light" charset="0"/>
                <a:cs typeface="Avenir Light" charset="0"/>
              </a:rPr>
              <a:t>does the Postcode &amp; Geolocation API for the </a:t>
            </a:r>
            <a:r>
              <a:rPr lang="en-US" sz="2200" dirty="0" smtClean="0">
                <a:latin typeface="Avenir Light" charset="0"/>
                <a:ea typeface="Avenir Light" charset="0"/>
                <a:cs typeface="Avenir Light" charset="0"/>
              </a:rPr>
              <a:t>UK work?</a:t>
            </a:r>
          </a:p>
          <a:p>
            <a:pPr marL="342900" indent="-342900">
              <a:spcBef>
                <a:spcPts val="600"/>
              </a:spcBef>
              <a:buFont typeface="Arial" charset="0"/>
              <a:buChar char="•"/>
            </a:pPr>
            <a:r>
              <a:rPr lang="en-US" sz="2200" dirty="0" smtClean="0">
                <a:latin typeface="Avenir Light" charset="0"/>
                <a:ea typeface="Avenir Light" charset="0"/>
                <a:cs typeface="Avenir Light" charset="0"/>
              </a:rPr>
              <a:t>How will we easily consume the web service from our Java code?</a:t>
            </a:r>
          </a:p>
          <a:p>
            <a:pPr marL="342900" indent="-342900">
              <a:spcBef>
                <a:spcPts val="600"/>
              </a:spcBef>
              <a:buFont typeface="Arial" charset="0"/>
              <a:buChar char="•"/>
            </a:pPr>
            <a:r>
              <a:rPr lang="en-US" sz="2200" dirty="0" smtClean="0">
                <a:latin typeface="Avenir Light" charset="0"/>
                <a:ea typeface="Avenir Light" charset="0"/>
                <a:cs typeface="Avenir Light" charset="0"/>
              </a:rPr>
              <a:t>And what changes will have to occur to code a </a:t>
            </a:r>
            <a:r>
              <a:rPr lang="en-US" sz="2200" dirty="0" err="1" smtClean="0">
                <a:latin typeface="Avenir Light" charset="0"/>
                <a:ea typeface="Avenir Light" charset="0"/>
                <a:cs typeface="Avenir Light" charset="0"/>
              </a:rPr>
              <a:t>GeoLocationsUtilitiesImplementation</a:t>
            </a:r>
            <a:r>
              <a:rPr lang="en-US" sz="2200" dirty="0" smtClean="0">
                <a:latin typeface="Avenir Light" charset="0"/>
                <a:ea typeface="Avenir Light" charset="0"/>
                <a:cs typeface="Avenir Light" charset="0"/>
              </a:rPr>
              <a:t> and wire it into the unit testing?</a:t>
            </a:r>
          </a:p>
          <a:p>
            <a:pPr>
              <a:spcBef>
                <a:spcPts val="600"/>
              </a:spcBef>
            </a:pPr>
            <a:r>
              <a:rPr lang="en-US" sz="2200" dirty="0" smtClean="0">
                <a:latin typeface="Avenir Light" charset="0"/>
                <a:ea typeface="Avenir Light" charset="0"/>
                <a:cs typeface="Avenir Light" charset="0"/>
              </a:rPr>
              <a:t> </a:t>
            </a:r>
            <a:endParaRPr lang="is-IS" sz="2200" dirty="0" smtClean="0">
              <a:latin typeface="Avenir Light" charset="0"/>
              <a:ea typeface="Avenir Light" charset="0"/>
              <a:cs typeface="Avenir Light" charset="0"/>
            </a:endParaRPr>
          </a:p>
        </p:txBody>
      </p:sp>
    </p:spTree>
    <p:extLst>
      <p:ext uri="{BB962C8B-B14F-4D97-AF65-F5344CB8AC3E}">
        <p14:creationId xmlns:p14="http://schemas.microsoft.com/office/powerpoint/2010/main" val="12394115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2562"/>
            <a:ext cx="5687878" cy="5370006"/>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2046" y="592562"/>
            <a:ext cx="6429954" cy="5501491"/>
          </a:xfrm>
          <a:prstGeom prst="rect">
            <a:avLst/>
          </a:prstGeom>
        </p:spPr>
      </p:pic>
      <p:sp>
        <p:nvSpPr>
          <p:cNvPr id="8" name="TextBox 7"/>
          <p:cNvSpPr txBox="1"/>
          <p:nvPr/>
        </p:nvSpPr>
        <p:spPr>
          <a:xfrm>
            <a:off x="1" y="94959"/>
            <a:ext cx="12192000" cy="430887"/>
          </a:xfrm>
          <a:prstGeom prst="rect">
            <a:avLst/>
          </a:prstGeom>
          <a:noFill/>
        </p:spPr>
        <p:txBody>
          <a:bodyPr wrap="square" rtlCol="0">
            <a:spAutoFit/>
          </a:bodyPr>
          <a:lstStyle/>
          <a:p>
            <a:pPr algn="ctr">
              <a:spcBef>
                <a:spcPts val="600"/>
              </a:spcBef>
            </a:pPr>
            <a:r>
              <a:rPr lang="en-US" sz="2200" dirty="0" smtClean="0">
                <a:latin typeface="Avenir Light" charset="0"/>
                <a:ea typeface="Avenir Light" charset="0"/>
                <a:cs typeface="Avenir Light" charset="0"/>
              </a:rPr>
              <a:t>Not too terrible.  Standard REST get with JSON output.</a:t>
            </a:r>
          </a:p>
        </p:txBody>
      </p:sp>
    </p:spTree>
    <p:extLst>
      <p:ext uri="{BB962C8B-B14F-4D97-AF65-F5344CB8AC3E}">
        <p14:creationId xmlns:p14="http://schemas.microsoft.com/office/powerpoint/2010/main" val="13692361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8" name="TextBox 7"/>
          <p:cNvSpPr txBox="1"/>
          <p:nvPr/>
        </p:nvSpPr>
        <p:spPr>
          <a:xfrm>
            <a:off x="0" y="0"/>
            <a:ext cx="12192000" cy="430887"/>
          </a:xfrm>
          <a:prstGeom prst="rect">
            <a:avLst/>
          </a:prstGeom>
          <a:noFill/>
        </p:spPr>
        <p:txBody>
          <a:bodyPr wrap="square" rtlCol="0">
            <a:spAutoFit/>
          </a:bodyPr>
          <a:lstStyle/>
          <a:p>
            <a:pPr algn="ctr">
              <a:spcBef>
                <a:spcPts val="600"/>
              </a:spcBef>
            </a:pPr>
            <a:r>
              <a:rPr lang="en-US" sz="2200" dirty="0" smtClean="0">
                <a:latin typeface="Avenir Light" charset="0"/>
                <a:ea typeface="Avenir Light" charset="0"/>
                <a:cs typeface="Avenir Light" charset="0"/>
              </a:rPr>
              <a:t>And to do the REST in Java?  Try </a:t>
            </a:r>
            <a:r>
              <a:rPr lang="en-US" sz="2200" dirty="0" err="1" smtClean="0">
                <a:latin typeface="Avenir Light" charset="0"/>
                <a:ea typeface="Avenir Light" charset="0"/>
                <a:cs typeface="Avenir Light" charset="0"/>
              </a:rPr>
              <a:t>Resty</a:t>
            </a:r>
            <a:r>
              <a:rPr lang="en-US" sz="2200" dirty="0">
                <a:latin typeface="Avenir Light" charset="0"/>
                <a:ea typeface="Avenir Light" charset="0"/>
                <a:cs typeface="Avenir Light" charset="0"/>
              </a:rPr>
              <a:t>!</a:t>
            </a:r>
            <a:endParaRPr lang="en-US" sz="2200" dirty="0" smtClean="0">
              <a:latin typeface="Avenir Light" charset="0"/>
              <a:ea typeface="Avenir Light" charset="0"/>
              <a:cs typeface="Avenir Light"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11200"/>
            <a:ext cx="12192000" cy="5425872"/>
          </a:xfrm>
          <a:prstGeom prst="rect">
            <a:avLst/>
          </a:prstGeom>
        </p:spPr>
      </p:pic>
    </p:spTree>
    <p:extLst>
      <p:ext uri="{BB962C8B-B14F-4D97-AF65-F5344CB8AC3E}">
        <p14:creationId xmlns:p14="http://schemas.microsoft.com/office/powerpoint/2010/main" val="7126826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8" name="TextBox 7"/>
          <p:cNvSpPr txBox="1"/>
          <p:nvPr/>
        </p:nvSpPr>
        <p:spPr>
          <a:xfrm>
            <a:off x="0" y="0"/>
            <a:ext cx="12192000" cy="430887"/>
          </a:xfrm>
          <a:prstGeom prst="rect">
            <a:avLst/>
          </a:prstGeom>
          <a:noFill/>
        </p:spPr>
        <p:txBody>
          <a:bodyPr wrap="square" rtlCol="0">
            <a:spAutoFit/>
          </a:bodyPr>
          <a:lstStyle/>
          <a:p>
            <a:pPr algn="ctr">
              <a:spcBef>
                <a:spcPts val="600"/>
              </a:spcBef>
            </a:pPr>
            <a:r>
              <a:rPr lang="en-US" sz="2200" dirty="0" smtClean="0">
                <a:latin typeface="Avenir Light" charset="0"/>
                <a:ea typeface="Avenir Light" charset="0"/>
                <a:cs typeface="Avenir Light" charset="0"/>
              </a:rPr>
              <a:t>Now, rewire the </a:t>
            </a:r>
            <a:r>
              <a:rPr lang="en-US" sz="2200" dirty="0" err="1" smtClean="0">
                <a:latin typeface="Avenir Light" charset="0"/>
                <a:ea typeface="Avenir Light" charset="0"/>
                <a:cs typeface="Avenir Light" charset="0"/>
              </a:rPr>
              <a:t>GeoLocationsUtilitiesInterface</a:t>
            </a:r>
            <a:r>
              <a:rPr lang="en-US" sz="2200" dirty="0" smtClean="0">
                <a:latin typeface="Avenir Light" charset="0"/>
                <a:ea typeface="Avenir Light" charset="0"/>
                <a:cs typeface="Avenir Light" charset="0"/>
              </a:rPr>
              <a:t> to use </a:t>
            </a:r>
            <a:r>
              <a:rPr lang="en-US" sz="2200" dirty="0" err="1" smtClean="0">
                <a:latin typeface="Avenir Light" charset="0"/>
                <a:ea typeface="Avenir Light" charset="0"/>
                <a:cs typeface="Avenir Light" charset="0"/>
              </a:rPr>
              <a:t>GeoLocationsUtilitiesImplementation</a:t>
            </a:r>
            <a:r>
              <a:rPr lang="is-IS" sz="2200" dirty="0" smtClean="0">
                <a:latin typeface="Avenir Light" charset="0"/>
                <a:ea typeface="Avenir Light" charset="0"/>
                <a:cs typeface="Avenir Light" charset="0"/>
              </a:rPr>
              <a:t>…</a:t>
            </a:r>
            <a:endParaRPr lang="en-US" sz="2200" dirty="0" smtClean="0">
              <a:latin typeface="Avenir Light" charset="0"/>
              <a:ea typeface="Avenir Light" charset="0"/>
              <a:cs typeface="Avenir Light"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601" y="541918"/>
            <a:ext cx="8152798" cy="5420650"/>
          </a:xfrm>
          <a:prstGeom prst="rect">
            <a:avLst/>
          </a:prstGeom>
        </p:spPr>
      </p:pic>
    </p:spTree>
    <p:extLst>
      <p:ext uri="{BB962C8B-B14F-4D97-AF65-F5344CB8AC3E}">
        <p14:creationId xmlns:p14="http://schemas.microsoft.com/office/powerpoint/2010/main" val="10032450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8" name="TextBox 7"/>
          <p:cNvSpPr txBox="1"/>
          <p:nvPr/>
        </p:nvSpPr>
        <p:spPr>
          <a:xfrm>
            <a:off x="0" y="0"/>
            <a:ext cx="12192000" cy="430887"/>
          </a:xfrm>
          <a:prstGeom prst="rect">
            <a:avLst/>
          </a:prstGeom>
          <a:noFill/>
        </p:spPr>
        <p:txBody>
          <a:bodyPr wrap="square" rtlCol="0">
            <a:spAutoFit/>
          </a:bodyPr>
          <a:lstStyle/>
          <a:p>
            <a:pPr algn="ctr">
              <a:spcBef>
                <a:spcPts val="600"/>
              </a:spcBef>
            </a:pPr>
            <a:r>
              <a:rPr lang="en-US" sz="2200" dirty="0" smtClean="0">
                <a:latin typeface="Avenir Light" charset="0"/>
                <a:ea typeface="Avenir Light" charset="0"/>
                <a:cs typeface="Avenir Light" charset="0"/>
              </a:rPr>
              <a:t>And, without doing anything else, all the test still run.  Just a little slower.  </a:t>
            </a:r>
            <a:r>
              <a:rPr lang="en-US" sz="2200" dirty="0" smtClean="0">
                <a:latin typeface="Avenir Light" charset="0"/>
                <a:ea typeface="Avenir Light" charset="0"/>
                <a:cs typeface="Avenir Light" charset="0"/>
                <a:sym typeface="Wingdings"/>
              </a:rPr>
              <a:t>  (0.6 versus 0.0 sec)</a:t>
            </a:r>
            <a:endParaRPr lang="en-US" sz="2200" dirty="0" smtClean="0">
              <a:latin typeface="Avenir Light" charset="0"/>
              <a:ea typeface="Avenir Light" charset="0"/>
              <a:cs typeface="Avenir Light"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3306" y="499585"/>
            <a:ext cx="8325387" cy="5535402"/>
          </a:xfrm>
          <a:prstGeom prst="rect">
            <a:avLst/>
          </a:prstGeom>
        </p:spPr>
      </p:pic>
    </p:spTree>
    <p:extLst>
      <p:ext uri="{BB962C8B-B14F-4D97-AF65-F5344CB8AC3E}">
        <p14:creationId xmlns:p14="http://schemas.microsoft.com/office/powerpoint/2010/main" val="3741352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5742" y="156159"/>
            <a:ext cx="7380515" cy="5937851"/>
          </a:xfrm>
          <a:prstGeom prst="rect">
            <a:avLst/>
          </a:prstGeom>
        </p:spPr>
      </p:pic>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4" cstate="print"/>
          <a:stretch>
            <a:fillRect/>
          </a:stretch>
        </p:blipFill>
        <p:spPr>
          <a:xfrm>
            <a:off x="533648" y="6227443"/>
            <a:ext cx="1688604" cy="497125"/>
          </a:xfrm>
          <a:prstGeom prst="rect">
            <a:avLst/>
          </a:prstGeom>
        </p:spPr>
      </p:pic>
      <p:sp>
        <p:nvSpPr>
          <p:cNvPr id="7" name="TextBox 6"/>
          <p:cNvSpPr txBox="1"/>
          <p:nvPr/>
        </p:nvSpPr>
        <p:spPr>
          <a:xfrm>
            <a:off x="4247642" y="3678936"/>
            <a:ext cx="3174567" cy="1323439"/>
          </a:xfrm>
          <a:prstGeom prst="rect">
            <a:avLst/>
          </a:prstGeom>
          <a:noFill/>
        </p:spPr>
        <p:txBody>
          <a:bodyPr wrap="square" rtlCol="0">
            <a:spAutoFit/>
          </a:bodyPr>
          <a:lstStyle/>
          <a:p>
            <a:pPr algn="ctr">
              <a:spcAft>
                <a:spcPts val="1200"/>
              </a:spcAft>
            </a:pPr>
            <a:r>
              <a:rPr lang="en-US" sz="4000" dirty="0" smtClean="0">
                <a:solidFill>
                  <a:schemeClr val="accent1"/>
                </a:solidFill>
                <a:latin typeface="Agilo Handwriting" charset="0"/>
                <a:ea typeface="Agilo Handwriting" charset="0"/>
                <a:cs typeface="Agilo Handwriting" charset="0"/>
              </a:rPr>
              <a:t>A Customer Class</a:t>
            </a:r>
            <a:endParaRPr lang="en-US" sz="1600" dirty="0">
              <a:solidFill>
                <a:schemeClr val="accent1"/>
              </a:solidFill>
              <a:latin typeface="Agilo Handwriting" charset="0"/>
              <a:ea typeface="Agilo Handwriting" charset="0"/>
              <a:cs typeface="Agilo Handwriting" charset="0"/>
            </a:endParaRPr>
          </a:p>
        </p:txBody>
      </p:sp>
    </p:spTree>
    <p:extLst>
      <p:ext uri="{BB962C8B-B14F-4D97-AF65-F5344CB8AC3E}">
        <p14:creationId xmlns:p14="http://schemas.microsoft.com/office/powerpoint/2010/main" val="18291845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6093976"/>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Finally, we’re getting somewhere to start our online store.  Guess we’re going to need customers, right?</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Remember to keep your data clean.  I happen to like having all minimum attributes passed into the constructor, to make sure that a “minimum object” is created. </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Customers have:</a:t>
            </a:r>
          </a:p>
          <a:p>
            <a:pPr marL="342900" indent="-342900">
              <a:spcBef>
                <a:spcPts val="600"/>
              </a:spcBef>
              <a:buFont typeface="Arial" charset="0"/>
              <a:buChar char="•"/>
            </a:pPr>
            <a:r>
              <a:rPr lang="en-US" sz="2200" dirty="0" smtClean="0">
                <a:latin typeface="Avenir Light" charset="0"/>
                <a:ea typeface="Avenir Light" charset="0"/>
                <a:cs typeface="Avenir Light" charset="0"/>
              </a:rPr>
              <a:t>A name</a:t>
            </a:r>
          </a:p>
          <a:p>
            <a:pPr marL="342900" indent="-342900">
              <a:spcBef>
                <a:spcPts val="600"/>
              </a:spcBef>
              <a:buFont typeface="Arial" charset="0"/>
              <a:buChar char="•"/>
            </a:pPr>
            <a:r>
              <a:rPr lang="en-US" sz="2200" dirty="0" smtClean="0">
                <a:latin typeface="Avenir Light" charset="0"/>
                <a:ea typeface="Avenir Light" charset="0"/>
                <a:cs typeface="Avenir Light" charset="0"/>
              </a:rPr>
              <a:t>An address</a:t>
            </a:r>
          </a:p>
          <a:p>
            <a:pPr marL="342900" indent="-342900">
              <a:spcBef>
                <a:spcPts val="600"/>
              </a:spcBef>
              <a:buFont typeface="Arial" charset="0"/>
              <a:buChar char="•"/>
            </a:pPr>
            <a:r>
              <a:rPr lang="en-US" sz="2200" dirty="0" smtClean="0">
                <a:latin typeface="Avenir Light" charset="0"/>
                <a:ea typeface="Avenir Light" charset="0"/>
                <a:cs typeface="Avenir Light" charset="0"/>
              </a:rPr>
              <a:t>A </a:t>
            </a:r>
            <a:r>
              <a:rPr lang="en-US" sz="2200" dirty="0" err="1" smtClean="0">
                <a:latin typeface="Avenir Light" charset="0"/>
                <a:ea typeface="Avenir Light" charset="0"/>
                <a:cs typeface="Avenir Light" charset="0"/>
              </a:rPr>
              <a:t>postalcode</a:t>
            </a:r>
            <a:endParaRPr lang="en-US" sz="2200" dirty="0">
              <a:latin typeface="Avenir Light" charset="0"/>
              <a:ea typeface="Avenir Light" charset="0"/>
              <a:cs typeface="Avenir Light" charset="0"/>
            </a:endParaRPr>
          </a:p>
          <a:p>
            <a:pPr marL="342900" indent="-342900">
              <a:spcBef>
                <a:spcPts val="600"/>
              </a:spcBef>
              <a:buFont typeface="Arial" charset="0"/>
              <a:buChar char="•"/>
            </a:pPr>
            <a:r>
              <a:rPr lang="en-US" sz="2200" dirty="0" smtClean="0">
                <a:latin typeface="Avenir Light" charset="0"/>
                <a:ea typeface="Avenir Light" charset="0"/>
                <a:cs typeface="Avenir Light" charset="0"/>
              </a:rPr>
              <a:t>A phone number</a:t>
            </a:r>
          </a:p>
          <a:p>
            <a:pPr marL="342900" indent="-342900">
              <a:spcBef>
                <a:spcPts val="600"/>
              </a:spcBef>
              <a:buFont typeface="Arial" charset="0"/>
              <a:buChar char="•"/>
            </a:pPr>
            <a:r>
              <a:rPr lang="en-US" sz="2200" dirty="0" smtClean="0">
                <a:latin typeface="Avenir Light" charset="0"/>
                <a:ea typeface="Avenir Light" charset="0"/>
                <a:cs typeface="Avenir Light" charset="0"/>
              </a:rPr>
              <a:t>An </a:t>
            </a:r>
            <a:r>
              <a:rPr lang="en-US" sz="2200" dirty="0" err="1" smtClean="0">
                <a:latin typeface="Avenir Light" charset="0"/>
                <a:ea typeface="Avenir Light" charset="0"/>
                <a:cs typeface="Avenir Light" charset="0"/>
              </a:rPr>
              <a:t>eMail</a:t>
            </a:r>
            <a:r>
              <a:rPr lang="en-US" sz="2200" dirty="0" smtClean="0">
                <a:latin typeface="Avenir Light" charset="0"/>
                <a:ea typeface="Avenir Light" charset="0"/>
                <a:cs typeface="Avenir Light" charset="0"/>
              </a:rPr>
              <a:t> address</a:t>
            </a:r>
          </a:p>
          <a:p>
            <a:pPr marL="342900" indent="-342900">
              <a:spcBef>
                <a:spcPts val="600"/>
              </a:spcBef>
              <a:buFont typeface="Arial" charset="0"/>
              <a:buChar char="•"/>
            </a:pPr>
            <a:r>
              <a:rPr lang="en-US" sz="2200" dirty="0" smtClean="0">
                <a:latin typeface="Avenir Light" charset="0"/>
                <a:ea typeface="Avenir Light" charset="0"/>
                <a:cs typeface="Avenir Light" charset="0"/>
              </a:rPr>
              <a:t>A credit card</a:t>
            </a:r>
          </a:p>
          <a:p>
            <a:pPr marL="342900" indent="-342900">
              <a:spcBef>
                <a:spcPts val="600"/>
              </a:spcBef>
              <a:buFont typeface="Arial" charset="0"/>
              <a:buChar char="•"/>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All standing orders to remain in effect.  Don’t forget to refactor!</a:t>
            </a:r>
          </a:p>
        </p:txBody>
      </p:sp>
    </p:spTree>
    <p:extLst>
      <p:ext uri="{BB962C8B-B14F-4D97-AF65-F5344CB8AC3E}">
        <p14:creationId xmlns:p14="http://schemas.microsoft.com/office/powerpoint/2010/main" val="16197026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5170646"/>
          </a:xfrm>
          <a:prstGeom prst="rect">
            <a:avLst/>
          </a:prstGeom>
          <a:noFill/>
        </p:spPr>
        <p:txBody>
          <a:bodyPr wrap="square" rtlCol="0">
            <a:spAutoFit/>
          </a:bodyPr>
          <a:lstStyle/>
          <a:p>
            <a:pPr algn="ctr">
              <a:spcBef>
                <a:spcPts val="600"/>
              </a:spcBef>
            </a:pPr>
            <a:r>
              <a:rPr lang="en-US" sz="6000" b="1" dirty="0" smtClean="0">
                <a:latin typeface="Noteworthy Light" charset="0"/>
                <a:ea typeface="Noteworthy Light" charset="0"/>
                <a:cs typeface="Noteworthy Light" charset="0"/>
              </a:rPr>
              <a:t>Time to get to work!</a:t>
            </a:r>
          </a:p>
          <a:p>
            <a:pPr>
              <a:spcBef>
                <a:spcPts val="600"/>
              </a:spcBef>
            </a:pPr>
            <a:endParaRPr lang="en-US" sz="6000" b="1" dirty="0">
              <a:latin typeface="Noteworthy Light" charset="0"/>
              <a:ea typeface="Noteworthy Light" charset="0"/>
              <a:cs typeface="Noteworthy Light" charset="0"/>
            </a:endParaRPr>
          </a:p>
          <a:p>
            <a:pPr algn="ctr">
              <a:spcBef>
                <a:spcPts val="600"/>
              </a:spcBef>
            </a:pPr>
            <a:r>
              <a:rPr lang="en-US" sz="3600" b="1" dirty="0" smtClean="0">
                <a:latin typeface="Noteworthy Light" charset="0"/>
                <a:ea typeface="Noteworthy Light" charset="0"/>
                <a:cs typeface="Noteworthy Light" charset="0"/>
              </a:rPr>
              <a:t>I’ll be </a:t>
            </a:r>
            <a:r>
              <a:rPr lang="en-US" sz="3600" b="1" dirty="0" err="1" smtClean="0">
                <a:latin typeface="Noteworthy Light" charset="0"/>
                <a:ea typeface="Noteworthy Light" charset="0"/>
                <a:cs typeface="Noteworthy Light" charset="0"/>
              </a:rPr>
              <a:t>roming</a:t>
            </a:r>
            <a:r>
              <a:rPr lang="en-US" sz="3600" b="1" dirty="0" smtClean="0">
                <a:latin typeface="Noteworthy Light" charset="0"/>
                <a:ea typeface="Noteworthy Light" charset="0"/>
                <a:cs typeface="Noteworthy Light" charset="0"/>
              </a:rPr>
              <a:t> around answering </a:t>
            </a:r>
          </a:p>
          <a:p>
            <a:pPr algn="ctr">
              <a:spcBef>
                <a:spcPts val="600"/>
              </a:spcBef>
            </a:pPr>
            <a:r>
              <a:rPr lang="en-US" sz="3600" b="1" dirty="0" smtClean="0">
                <a:latin typeface="Noteworthy Light" charset="0"/>
                <a:ea typeface="Noteworthy Light" charset="0"/>
                <a:cs typeface="Noteworthy Light" charset="0"/>
              </a:rPr>
              <a:t>questions and helping those who need it.</a:t>
            </a:r>
          </a:p>
          <a:p>
            <a:pPr algn="ctr">
              <a:spcBef>
                <a:spcPts val="600"/>
              </a:spcBef>
            </a:pPr>
            <a:endParaRPr lang="en-US" sz="3600" b="1" dirty="0">
              <a:latin typeface="Noteworthy Light" charset="0"/>
              <a:ea typeface="Noteworthy Light" charset="0"/>
              <a:cs typeface="Noteworthy Light" charset="0"/>
            </a:endParaRPr>
          </a:p>
          <a:p>
            <a:pPr algn="ctr">
              <a:spcBef>
                <a:spcPts val="600"/>
              </a:spcBef>
            </a:pPr>
            <a:r>
              <a:rPr lang="en-US" sz="3600" b="1" dirty="0" smtClean="0">
                <a:latin typeface="Noteworthy Light" charset="0"/>
                <a:ea typeface="Noteworthy Light" charset="0"/>
                <a:cs typeface="Noteworthy Light" charset="0"/>
              </a:rPr>
              <a:t>Don’t be afraid to ask for help.  </a:t>
            </a:r>
          </a:p>
          <a:p>
            <a:pPr algn="ctr">
              <a:spcBef>
                <a:spcPts val="600"/>
              </a:spcBef>
            </a:pPr>
            <a:r>
              <a:rPr lang="en-US" sz="3600" b="1" dirty="0" smtClean="0">
                <a:latin typeface="Noteworthy Light" charset="0"/>
                <a:ea typeface="Noteworthy Light" charset="0"/>
                <a:cs typeface="Noteworthy Light" charset="0"/>
              </a:rPr>
              <a:t>Don’t allow yourself to get stuck!</a:t>
            </a:r>
            <a:endParaRPr lang="en-US" sz="2800" b="1" dirty="0">
              <a:latin typeface="Noteworthy Light" charset="0"/>
              <a:ea typeface="Noteworthy Light" charset="0"/>
              <a:cs typeface="Noteworthy Light" charset="0"/>
            </a:endParaRPr>
          </a:p>
        </p:txBody>
      </p:sp>
    </p:spTree>
    <p:extLst>
      <p:ext uri="{BB962C8B-B14F-4D97-AF65-F5344CB8AC3E}">
        <p14:creationId xmlns:p14="http://schemas.microsoft.com/office/powerpoint/2010/main" val="2852935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908" y="-20279"/>
            <a:ext cx="8164284" cy="6114289"/>
          </a:xfrm>
          <a:prstGeom prst="rect">
            <a:avLst/>
          </a:prstGeom>
        </p:spPr>
      </p:pic>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4" cstate="print"/>
          <a:stretch>
            <a:fillRect/>
          </a:stretch>
        </p:blipFill>
        <p:spPr>
          <a:xfrm>
            <a:off x="533648" y="6227443"/>
            <a:ext cx="1688604" cy="497125"/>
          </a:xfrm>
          <a:prstGeom prst="rect">
            <a:avLst/>
          </a:prstGeom>
        </p:spPr>
      </p:pic>
      <p:sp>
        <p:nvSpPr>
          <p:cNvPr id="7" name="TextBox 6"/>
          <p:cNvSpPr txBox="1"/>
          <p:nvPr/>
        </p:nvSpPr>
        <p:spPr>
          <a:xfrm>
            <a:off x="4639528" y="3189079"/>
            <a:ext cx="3174567" cy="1569660"/>
          </a:xfrm>
          <a:prstGeom prst="rect">
            <a:avLst/>
          </a:prstGeom>
          <a:noFill/>
        </p:spPr>
        <p:txBody>
          <a:bodyPr wrap="square" rtlCol="0">
            <a:spAutoFit/>
          </a:bodyPr>
          <a:lstStyle/>
          <a:p>
            <a:pPr algn="ctr">
              <a:spcAft>
                <a:spcPts val="1200"/>
              </a:spcAft>
            </a:pPr>
            <a:r>
              <a:rPr lang="en-US" sz="4800" dirty="0" smtClean="0">
                <a:solidFill>
                  <a:schemeClr val="accent1"/>
                </a:solidFill>
                <a:latin typeface="Agilo Handwriting" charset="0"/>
                <a:ea typeface="Agilo Handwriting" charset="0"/>
                <a:cs typeface="Agilo Handwriting" charset="0"/>
              </a:rPr>
              <a:t>An Order Class</a:t>
            </a:r>
            <a:endParaRPr lang="en-US" sz="2000" dirty="0">
              <a:solidFill>
                <a:schemeClr val="accent1"/>
              </a:solidFill>
              <a:latin typeface="Agilo Handwriting" charset="0"/>
              <a:ea typeface="Agilo Handwriting" charset="0"/>
              <a:cs typeface="Agilo Handwriting" charset="0"/>
            </a:endParaRPr>
          </a:p>
        </p:txBody>
      </p:sp>
    </p:spTree>
    <p:extLst>
      <p:ext uri="{BB962C8B-B14F-4D97-AF65-F5344CB8AC3E}">
        <p14:creationId xmlns:p14="http://schemas.microsoft.com/office/powerpoint/2010/main" val="7421285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4585871"/>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OK.  This is the moment we’ve been waiting for.  We finally get to have an order.</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Same rules here.  Clean data.  Clean code.  Test anywhere you feel fear.</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Orders have:</a:t>
            </a:r>
          </a:p>
          <a:p>
            <a:pPr marL="342900" indent="-342900">
              <a:spcBef>
                <a:spcPts val="600"/>
              </a:spcBef>
              <a:buFont typeface="Arial" charset="0"/>
              <a:buChar char="•"/>
            </a:pPr>
            <a:r>
              <a:rPr lang="en-US" sz="2200" dirty="0" smtClean="0">
                <a:latin typeface="Avenir Light" charset="0"/>
                <a:ea typeface="Avenir Light" charset="0"/>
                <a:cs typeface="Avenir Light" charset="0"/>
              </a:rPr>
              <a:t>A merchant</a:t>
            </a:r>
          </a:p>
          <a:p>
            <a:pPr marL="342900" indent="-342900">
              <a:spcBef>
                <a:spcPts val="600"/>
              </a:spcBef>
              <a:buFont typeface="Arial" charset="0"/>
              <a:buChar char="•"/>
            </a:pPr>
            <a:r>
              <a:rPr lang="en-US" sz="2200" dirty="0" smtClean="0">
                <a:latin typeface="Avenir Light" charset="0"/>
                <a:ea typeface="Avenir Light" charset="0"/>
                <a:cs typeface="Avenir Light" charset="0"/>
              </a:rPr>
              <a:t>A customer</a:t>
            </a:r>
          </a:p>
          <a:p>
            <a:pPr marL="342900" indent="-342900">
              <a:spcBef>
                <a:spcPts val="600"/>
              </a:spcBef>
              <a:buFont typeface="Arial" charset="0"/>
              <a:buChar char="•"/>
            </a:pPr>
            <a:r>
              <a:rPr lang="en-US" sz="2200" dirty="0" smtClean="0">
                <a:latin typeface="Avenir Light" charset="0"/>
                <a:ea typeface="Avenir Light" charset="0"/>
                <a:cs typeface="Avenir Light" charset="0"/>
              </a:rPr>
              <a:t>A distance from merchant to customer</a:t>
            </a:r>
            <a:endParaRPr lang="en-US" sz="2200" dirty="0">
              <a:latin typeface="Avenir Light" charset="0"/>
              <a:ea typeface="Avenir Light" charset="0"/>
              <a:cs typeface="Avenir Light" charset="0"/>
            </a:endParaRPr>
          </a:p>
          <a:p>
            <a:pPr marL="342900" indent="-342900">
              <a:spcBef>
                <a:spcPts val="600"/>
              </a:spcBef>
              <a:buFont typeface="Arial" charset="0"/>
              <a:buChar char="•"/>
            </a:pPr>
            <a:r>
              <a:rPr lang="en-US" sz="2200" dirty="0" smtClean="0">
                <a:latin typeface="Avenir Light" charset="0"/>
                <a:ea typeface="Avenir Light" charset="0"/>
                <a:cs typeface="Avenir Light" charset="0"/>
              </a:rPr>
              <a:t>A </a:t>
            </a:r>
            <a:r>
              <a:rPr lang="en-US" sz="2200" dirty="0" err="1" smtClean="0">
                <a:latin typeface="Avenir Light" charset="0"/>
                <a:ea typeface="Avenir Light" charset="0"/>
                <a:cs typeface="Avenir Light" charset="0"/>
              </a:rPr>
              <a:t>collecton</a:t>
            </a:r>
            <a:r>
              <a:rPr lang="en-US" sz="2200" dirty="0" smtClean="0">
                <a:latin typeface="Avenir Light" charset="0"/>
                <a:ea typeface="Avenir Light" charset="0"/>
                <a:cs typeface="Avenir Light" charset="0"/>
              </a:rPr>
              <a:t> of line items (extra credit)</a:t>
            </a:r>
          </a:p>
          <a:p>
            <a:pPr marL="342900" indent="-342900">
              <a:spcBef>
                <a:spcPts val="600"/>
              </a:spcBef>
              <a:buFont typeface="Arial" charset="0"/>
              <a:buChar char="•"/>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Off you go, then.  Make us proud!</a:t>
            </a:r>
          </a:p>
        </p:txBody>
      </p:sp>
    </p:spTree>
    <p:extLst>
      <p:ext uri="{BB962C8B-B14F-4D97-AF65-F5344CB8AC3E}">
        <p14:creationId xmlns:p14="http://schemas.microsoft.com/office/powerpoint/2010/main" val="4095133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340963" y="23213"/>
            <a:ext cx="11685721" cy="5878532"/>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A few ground rules:</a:t>
            </a:r>
          </a:p>
          <a:p>
            <a:pPr>
              <a:spcBef>
                <a:spcPts val="600"/>
              </a:spcBef>
            </a:pPr>
            <a:endParaRPr lang="en-US" sz="1000" dirty="0" smtClean="0">
              <a:latin typeface="Avenir Light" charset="0"/>
              <a:ea typeface="Avenir Light" charset="0"/>
              <a:cs typeface="Avenir Light" charset="0"/>
            </a:endParaRPr>
          </a:p>
          <a:p>
            <a:pPr marL="342900" indent="-342900">
              <a:spcBef>
                <a:spcPts val="600"/>
              </a:spcBef>
              <a:buFont typeface="Arial" charset="0"/>
              <a:buChar char="•"/>
            </a:pPr>
            <a:r>
              <a:rPr lang="en-US" sz="2200" dirty="0" smtClean="0">
                <a:latin typeface="Avenir Light" charset="0"/>
                <a:ea typeface="Avenir Light" charset="0"/>
                <a:cs typeface="Avenir Light" charset="0"/>
              </a:rPr>
              <a:t>Be considerate of others.  </a:t>
            </a:r>
          </a:p>
          <a:p>
            <a:pPr marL="342900" indent="-342900">
              <a:spcBef>
                <a:spcPts val="600"/>
              </a:spcBef>
              <a:buFont typeface="Arial" charset="0"/>
              <a:buChar char="•"/>
            </a:pPr>
            <a:r>
              <a:rPr lang="en-US" sz="2200" dirty="0" smtClean="0">
                <a:latin typeface="Avenir Light" charset="0"/>
                <a:ea typeface="Avenir Light" charset="0"/>
                <a:cs typeface="Avenir Light" charset="0"/>
              </a:rPr>
              <a:t>Don’t be afraid to say, “I don’t understand.”  No one is expected to understand this material yet.</a:t>
            </a:r>
          </a:p>
          <a:p>
            <a:pPr marL="342900" indent="-342900">
              <a:spcBef>
                <a:spcPts val="600"/>
              </a:spcBef>
              <a:buFont typeface="Arial" charset="0"/>
              <a:buChar char="•"/>
            </a:pPr>
            <a:r>
              <a:rPr lang="en-US" sz="2200" dirty="0" smtClean="0">
                <a:latin typeface="Avenir Light" charset="0"/>
                <a:ea typeface="Avenir Light" charset="0"/>
                <a:cs typeface="Avenir Light" charset="0"/>
              </a:rPr>
              <a:t>If you don’t try, you won’t learn.  I can give you my implementations for code if we need to move on, but the effort you put in is proportional to the benefit you will receive.</a:t>
            </a:r>
          </a:p>
          <a:p>
            <a:pPr marL="342900" indent="-342900">
              <a:spcBef>
                <a:spcPts val="600"/>
              </a:spcBef>
              <a:buFont typeface="Arial" charset="0"/>
              <a:buChar char="•"/>
            </a:pPr>
            <a:endParaRPr lang="en-US" sz="10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This workshop will presume basic Java knowledge and use the basic Eclipse for Java Developers IDE.  If you wish to use another IDE, that’s fine.</a:t>
            </a:r>
          </a:p>
          <a:p>
            <a:pPr>
              <a:spcBef>
                <a:spcPts val="600"/>
              </a:spcBef>
            </a:pPr>
            <a:endParaRPr lang="en-US" sz="1000" dirty="0" smtClean="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And now, I’d like everyone to find a partner.  Pairing works really well in this environment.  Try it.  You’ll like it!</a:t>
            </a:r>
          </a:p>
          <a:p>
            <a:pPr>
              <a:spcBef>
                <a:spcPts val="600"/>
              </a:spcBef>
            </a:pPr>
            <a:endParaRPr lang="en-US" sz="1000" dirty="0" smtClean="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You will find this deck, as well as worked out code samples (but don’t cheat during </a:t>
            </a:r>
            <a:r>
              <a:rPr lang="en-US" sz="2200" dirty="0">
                <a:latin typeface="Avenir Light" charset="0"/>
                <a:ea typeface="Avenir Light" charset="0"/>
                <a:cs typeface="Avenir Light" charset="0"/>
              </a:rPr>
              <a:t>the workshop!) at </a:t>
            </a:r>
            <a:endParaRPr lang="en-US" sz="2200" dirty="0" smtClean="0">
              <a:latin typeface="Avenir Light" charset="0"/>
              <a:ea typeface="Avenir Light" charset="0"/>
              <a:cs typeface="Avenir Light" charset="0"/>
            </a:endParaRPr>
          </a:p>
          <a:p>
            <a:pPr>
              <a:spcBef>
                <a:spcPts val="600"/>
              </a:spcBef>
            </a:pPr>
            <a:r>
              <a:rPr lang="en-US" sz="1600" dirty="0" smtClean="0">
                <a:latin typeface="Consolas" charset="0"/>
                <a:ea typeface="Consolas" charset="0"/>
                <a:cs typeface="Consolas" charset="0"/>
              </a:rPr>
              <a:t>https</a:t>
            </a:r>
            <a:r>
              <a:rPr lang="en-US" sz="1600" dirty="0">
                <a:latin typeface="Consolas" charset="0"/>
                <a:ea typeface="Consolas" charset="0"/>
                <a:cs typeface="Consolas" charset="0"/>
              </a:rPr>
              <a:t>://</a:t>
            </a:r>
            <a:r>
              <a:rPr lang="en-US" sz="1600" dirty="0" err="1">
                <a:latin typeface="Consolas" charset="0"/>
                <a:ea typeface="Consolas" charset="0"/>
                <a:cs typeface="Consolas" charset="0"/>
              </a:rPr>
              <a:t>github.com</a:t>
            </a:r>
            <a:r>
              <a:rPr lang="en-US" sz="1600" dirty="0">
                <a:latin typeface="Consolas" charset="0"/>
                <a:ea typeface="Consolas" charset="0"/>
                <a:cs typeface="Consolas" charset="0"/>
              </a:rPr>
              <a:t>/</a:t>
            </a:r>
            <a:r>
              <a:rPr lang="en-US" sz="1600" dirty="0" err="1">
                <a:latin typeface="Consolas" charset="0"/>
                <a:ea typeface="Consolas" charset="0"/>
                <a:cs typeface="Consolas" charset="0"/>
              </a:rPr>
              <a:t>hdeiner</a:t>
            </a:r>
            <a:r>
              <a:rPr lang="en-US" sz="1600" dirty="0">
                <a:latin typeface="Consolas" charset="0"/>
                <a:ea typeface="Consolas" charset="0"/>
                <a:cs typeface="Consolas" charset="0"/>
              </a:rPr>
              <a:t>/DevWeek2016-TDD-for-the-Newb-Who-Wants-to-Become-an-Apprentice.git</a:t>
            </a:r>
            <a:endParaRPr lang="en-US" sz="1600" dirty="0" smtClean="0">
              <a:latin typeface="Consolas" charset="0"/>
              <a:ea typeface="Consolas" charset="0"/>
              <a:cs typeface="Consolas" charset="0"/>
            </a:endParaRPr>
          </a:p>
        </p:txBody>
      </p:sp>
    </p:spTree>
    <p:extLst>
      <p:ext uri="{BB962C8B-B14F-4D97-AF65-F5344CB8AC3E}">
        <p14:creationId xmlns:p14="http://schemas.microsoft.com/office/powerpoint/2010/main" val="7830090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3524042"/>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Oh.  That bit about computing the distance from </a:t>
            </a:r>
            <a:r>
              <a:rPr lang="en-US" sz="2200" dirty="0" err="1" smtClean="0">
                <a:latin typeface="Avenir Light" charset="0"/>
                <a:ea typeface="Avenir Light" charset="0"/>
                <a:cs typeface="Avenir Light" charset="0"/>
              </a:rPr>
              <a:t>merhcant</a:t>
            </a:r>
            <a:r>
              <a:rPr lang="en-US" sz="2200" dirty="0" smtClean="0">
                <a:latin typeface="Avenir Light" charset="0"/>
                <a:ea typeface="Avenir Light" charset="0"/>
                <a:cs typeface="Avenir Light" charset="0"/>
              </a:rPr>
              <a:t> to customer.  You may want this information</a:t>
            </a:r>
            <a:r>
              <a:rPr lang="is-IS" sz="2200" dirty="0" smtClean="0">
                <a:latin typeface="Avenir Light" charset="0"/>
                <a:ea typeface="Avenir Light" charset="0"/>
                <a:cs typeface="Avenir Light" charset="0"/>
              </a:rPr>
              <a:t>….</a:t>
            </a:r>
            <a:endParaRPr lang="en-US" sz="2200" dirty="0" smtClean="0">
              <a:latin typeface="Avenir Light" charset="0"/>
              <a:ea typeface="Avenir Light" charset="0"/>
              <a:cs typeface="Avenir Light" charset="0"/>
            </a:endParaRPr>
          </a:p>
          <a:p>
            <a:pPr>
              <a:spcBef>
                <a:spcPts val="600"/>
              </a:spcBef>
            </a:pPr>
            <a:r>
              <a:rPr lang="en-US" sz="2200" dirty="0">
                <a:latin typeface="Avenir Light" charset="0"/>
                <a:ea typeface="Avenir Light" charset="0"/>
                <a:cs typeface="Avenir Light" charset="0"/>
              </a:rPr>
              <a:t>The </a:t>
            </a:r>
            <a:r>
              <a:rPr lang="en-US" sz="2200" dirty="0" err="1">
                <a:latin typeface="Avenir Light" charset="0"/>
                <a:ea typeface="Avenir Light" charset="0"/>
                <a:cs typeface="Avenir Light" charset="0"/>
              </a:rPr>
              <a:t>haversine</a:t>
            </a:r>
            <a:r>
              <a:rPr lang="en-US" sz="2200" dirty="0">
                <a:latin typeface="Avenir Light" charset="0"/>
                <a:ea typeface="Avenir Light" charset="0"/>
                <a:cs typeface="Avenir Light" charset="0"/>
              </a:rPr>
              <a:t> formula is an equation important in navigation, giving great-circle distances between two points on a sphere from their longitudes and latitudes. </a:t>
            </a:r>
            <a:endParaRPr lang="en-US" sz="2200" dirty="0" smtClean="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It </a:t>
            </a:r>
            <a:r>
              <a:rPr lang="en-US" sz="2200" dirty="0">
                <a:latin typeface="Avenir Light" charset="0"/>
                <a:ea typeface="Avenir Light" charset="0"/>
                <a:cs typeface="Avenir Light" charset="0"/>
              </a:rPr>
              <a:t>is a special case of a more general formula in spherical trigonometry, the law of </a:t>
            </a:r>
            <a:r>
              <a:rPr lang="en-US" sz="2200" dirty="0" err="1">
                <a:latin typeface="Avenir Light" charset="0"/>
                <a:ea typeface="Avenir Light" charset="0"/>
                <a:cs typeface="Avenir Light" charset="0"/>
              </a:rPr>
              <a:t>haversines</a:t>
            </a:r>
            <a:r>
              <a:rPr lang="en-US" sz="2200" dirty="0">
                <a:latin typeface="Avenir Light" charset="0"/>
                <a:ea typeface="Avenir Light" charset="0"/>
                <a:cs typeface="Avenir Light" charset="0"/>
              </a:rPr>
              <a:t>, relating the sides and angles of spherical triangles. </a:t>
            </a:r>
            <a:endParaRPr lang="en-US" sz="2200" dirty="0" smtClean="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The </a:t>
            </a:r>
            <a:r>
              <a:rPr lang="en-US" sz="2200" dirty="0">
                <a:latin typeface="Avenir Light" charset="0"/>
                <a:ea typeface="Avenir Light" charset="0"/>
                <a:cs typeface="Avenir Light" charset="0"/>
              </a:rPr>
              <a:t>first table of </a:t>
            </a:r>
            <a:r>
              <a:rPr lang="en-US" sz="2200" dirty="0" err="1">
                <a:latin typeface="Avenir Light" charset="0"/>
                <a:ea typeface="Avenir Light" charset="0"/>
                <a:cs typeface="Avenir Light" charset="0"/>
              </a:rPr>
              <a:t>haversines</a:t>
            </a:r>
            <a:r>
              <a:rPr lang="en-US" sz="2200" dirty="0">
                <a:latin typeface="Avenir Light" charset="0"/>
                <a:ea typeface="Avenir Light" charset="0"/>
                <a:cs typeface="Avenir Light" charset="0"/>
              </a:rPr>
              <a:t> in English was published by James Andrew in 1805</a:t>
            </a:r>
            <a:r>
              <a:rPr lang="en-US" sz="2200" dirty="0" smtClean="0">
                <a:latin typeface="Avenir Light" charset="0"/>
                <a:ea typeface="Avenir Light" charset="0"/>
                <a:cs typeface="Avenir Light" charset="0"/>
              </a:rPr>
              <a:t>.</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No help yet?  Next slide.</a:t>
            </a:r>
            <a:endParaRPr lang="en-US" sz="2200" dirty="0">
              <a:latin typeface="Avenir Light" charset="0"/>
              <a:ea typeface="Avenir Light" charset="0"/>
              <a:cs typeface="Avenir Light" charset="0"/>
            </a:endParaRPr>
          </a:p>
        </p:txBody>
      </p:sp>
    </p:spTree>
    <p:extLst>
      <p:ext uri="{BB962C8B-B14F-4D97-AF65-F5344CB8AC3E}">
        <p14:creationId xmlns:p14="http://schemas.microsoft.com/office/powerpoint/2010/main" val="19158591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3471"/>
            <a:ext cx="11913783" cy="5238427"/>
          </a:xfrm>
          <a:prstGeom prst="rect">
            <a:avLst/>
          </a:prstGeom>
        </p:spPr>
      </p:pic>
    </p:spTree>
    <p:extLst>
      <p:ext uri="{BB962C8B-B14F-4D97-AF65-F5344CB8AC3E}">
        <p14:creationId xmlns:p14="http://schemas.microsoft.com/office/powerpoint/2010/main" val="19581712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43" y="60632"/>
            <a:ext cx="12121114" cy="4058654"/>
          </a:xfrm>
          <a:prstGeom prst="rect">
            <a:avLst/>
          </a:prstGeom>
        </p:spPr>
      </p:pic>
      <p:sp>
        <p:nvSpPr>
          <p:cNvPr id="7" name="TextBox 6"/>
          <p:cNvSpPr txBox="1"/>
          <p:nvPr/>
        </p:nvSpPr>
        <p:spPr>
          <a:xfrm>
            <a:off x="239180" y="4309752"/>
            <a:ext cx="11171695" cy="430887"/>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Is this helping or hurting?  Try the next slide</a:t>
            </a:r>
            <a:r>
              <a:rPr lang="is-IS" sz="2200" dirty="0" smtClean="0">
                <a:latin typeface="Avenir Light" charset="0"/>
                <a:ea typeface="Avenir Light" charset="0"/>
                <a:cs typeface="Avenir Light" charset="0"/>
              </a:rPr>
              <a:t>…</a:t>
            </a:r>
            <a:endParaRPr lang="en-US" sz="2200" dirty="0">
              <a:latin typeface="Avenir Light" charset="0"/>
              <a:ea typeface="Avenir Light" charset="0"/>
              <a:cs typeface="Avenir Light" charset="0"/>
            </a:endParaRPr>
          </a:p>
        </p:txBody>
      </p:sp>
    </p:spTree>
    <p:extLst>
      <p:ext uri="{BB962C8B-B14F-4D97-AF65-F5344CB8AC3E}">
        <p14:creationId xmlns:p14="http://schemas.microsoft.com/office/powerpoint/2010/main" val="19839756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7" name="TextBox 6"/>
          <p:cNvSpPr txBox="1"/>
          <p:nvPr/>
        </p:nvSpPr>
        <p:spPr>
          <a:xfrm>
            <a:off x="0" y="0"/>
            <a:ext cx="12192000" cy="430887"/>
          </a:xfrm>
          <a:prstGeom prst="rect">
            <a:avLst/>
          </a:prstGeom>
          <a:noFill/>
        </p:spPr>
        <p:txBody>
          <a:bodyPr wrap="square" rtlCol="0">
            <a:spAutoFit/>
          </a:bodyPr>
          <a:lstStyle/>
          <a:p>
            <a:pPr algn="ctr">
              <a:spcBef>
                <a:spcPts val="600"/>
              </a:spcBef>
            </a:pPr>
            <a:r>
              <a:rPr lang="en-US" sz="2200" dirty="0" smtClean="0">
                <a:latin typeface="Avenir Light" charset="0"/>
                <a:ea typeface="Avenir Light" charset="0"/>
                <a:cs typeface="Avenir Light" charset="0"/>
              </a:rPr>
              <a:t>No more helping.  You’re on your own now</a:t>
            </a:r>
            <a:r>
              <a:rPr lang="is-IS" sz="2200" dirty="0" smtClean="0">
                <a:latin typeface="Avenir Light" charset="0"/>
                <a:ea typeface="Avenir Light" charset="0"/>
                <a:cs typeface="Avenir Light" charset="0"/>
              </a:rPr>
              <a:t>…</a:t>
            </a:r>
            <a:endParaRPr lang="en-US" sz="2200" dirty="0">
              <a:latin typeface="Avenir Light" charset="0"/>
              <a:ea typeface="Avenir Light" charset="0"/>
              <a:cs typeface="Avenir Light"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974" y="430887"/>
            <a:ext cx="10822152" cy="5572869"/>
          </a:xfrm>
          <a:prstGeom prst="rect">
            <a:avLst/>
          </a:prstGeom>
        </p:spPr>
      </p:pic>
    </p:spTree>
    <p:extLst>
      <p:ext uri="{BB962C8B-B14F-4D97-AF65-F5344CB8AC3E}">
        <p14:creationId xmlns:p14="http://schemas.microsoft.com/office/powerpoint/2010/main" val="6087948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5170646"/>
          </a:xfrm>
          <a:prstGeom prst="rect">
            <a:avLst/>
          </a:prstGeom>
          <a:noFill/>
        </p:spPr>
        <p:txBody>
          <a:bodyPr wrap="square" rtlCol="0">
            <a:spAutoFit/>
          </a:bodyPr>
          <a:lstStyle/>
          <a:p>
            <a:pPr algn="ctr">
              <a:spcBef>
                <a:spcPts val="600"/>
              </a:spcBef>
            </a:pPr>
            <a:r>
              <a:rPr lang="en-US" sz="6000" b="1" dirty="0" smtClean="0">
                <a:latin typeface="Noteworthy Light" charset="0"/>
                <a:ea typeface="Noteworthy Light" charset="0"/>
                <a:cs typeface="Noteworthy Light" charset="0"/>
              </a:rPr>
              <a:t>Time to get to work!</a:t>
            </a:r>
          </a:p>
          <a:p>
            <a:pPr>
              <a:spcBef>
                <a:spcPts val="600"/>
              </a:spcBef>
            </a:pPr>
            <a:endParaRPr lang="en-US" sz="6000" b="1" dirty="0">
              <a:latin typeface="Noteworthy Light" charset="0"/>
              <a:ea typeface="Noteworthy Light" charset="0"/>
              <a:cs typeface="Noteworthy Light" charset="0"/>
            </a:endParaRPr>
          </a:p>
          <a:p>
            <a:pPr algn="ctr">
              <a:spcBef>
                <a:spcPts val="600"/>
              </a:spcBef>
            </a:pPr>
            <a:r>
              <a:rPr lang="en-US" sz="3600" b="1" dirty="0" smtClean="0">
                <a:latin typeface="Noteworthy Light" charset="0"/>
                <a:ea typeface="Noteworthy Light" charset="0"/>
                <a:cs typeface="Noteworthy Light" charset="0"/>
              </a:rPr>
              <a:t>I’ll be </a:t>
            </a:r>
            <a:r>
              <a:rPr lang="en-US" sz="3600" b="1" dirty="0" err="1" smtClean="0">
                <a:latin typeface="Noteworthy Light" charset="0"/>
                <a:ea typeface="Noteworthy Light" charset="0"/>
                <a:cs typeface="Noteworthy Light" charset="0"/>
              </a:rPr>
              <a:t>roming</a:t>
            </a:r>
            <a:r>
              <a:rPr lang="en-US" sz="3600" b="1" dirty="0" smtClean="0">
                <a:latin typeface="Noteworthy Light" charset="0"/>
                <a:ea typeface="Noteworthy Light" charset="0"/>
                <a:cs typeface="Noteworthy Light" charset="0"/>
              </a:rPr>
              <a:t> around answering </a:t>
            </a:r>
          </a:p>
          <a:p>
            <a:pPr algn="ctr">
              <a:spcBef>
                <a:spcPts val="600"/>
              </a:spcBef>
            </a:pPr>
            <a:r>
              <a:rPr lang="en-US" sz="3600" b="1" dirty="0" smtClean="0">
                <a:latin typeface="Noteworthy Light" charset="0"/>
                <a:ea typeface="Noteworthy Light" charset="0"/>
                <a:cs typeface="Noteworthy Light" charset="0"/>
              </a:rPr>
              <a:t>questions and helping those who need it.</a:t>
            </a:r>
          </a:p>
          <a:p>
            <a:pPr algn="ctr">
              <a:spcBef>
                <a:spcPts val="600"/>
              </a:spcBef>
            </a:pPr>
            <a:endParaRPr lang="en-US" sz="3600" b="1" dirty="0">
              <a:latin typeface="Noteworthy Light" charset="0"/>
              <a:ea typeface="Noteworthy Light" charset="0"/>
              <a:cs typeface="Noteworthy Light" charset="0"/>
            </a:endParaRPr>
          </a:p>
          <a:p>
            <a:pPr algn="ctr">
              <a:spcBef>
                <a:spcPts val="600"/>
              </a:spcBef>
            </a:pPr>
            <a:r>
              <a:rPr lang="en-US" sz="3600" b="1" dirty="0" smtClean="0">
                <a:latin typeface="Noteworthy Light" charset="0"/>
                <a:ea typeface="Noteworthy Light" charset="0"/>
                <a:cs typeface="Noteworthy Light" charset="0"/>
              </a:rPr>
              <a:t>Don’t be afraid to ask for help.  </a:t>
            </a:r>
          </a:p>
          <a:p>
            <a:pPr algn="ctr">
              <a:spcBef>
                <a:spcPts val="600"/>
              </a:spcBef>
            </a:pPr>
            <a:r>
              <a:rPr lang="en-US" sz="3600" b="1" dirty="0" smtClean="0">
                <a:latin typeface="Noteworthy Light" charset="0"/>
                <a:ea typeface="Noteworthy Light" charset="0"/>
                <a:cs typeface="Noteworthy Light" charset="0"/>
              </a:rPr>
              <a:t>Don’t allow yourself to get stuck!</a:t>
            </a:r>
            <a:endParaRPr lang="en-US" sz="2800" b="1" dirty="0">
              <a:latin typeface="Noteworthy Light" charset="0"/>
              <a:ea typeface="Noteworthy Light" charset="0"/>
              <a:cs typeface="Noteworthy Light" charset="0"/>
            </a:endParaRPr>
          </a:p>
        </p:txBody>
      </p:sp>
    </p:spTree>
    <p:extLst>
      <p:ext uri="{BB962C8B-B14F-4D97-AF65-F5344CB8AC3E}">
        <p14:creationId xmlns:p14="http://schemas.microsoft.com/office/powerpoint/2010/main" val="20009978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0195" y="122927"/>
            <a:ext cx="8333231" cy="6104516"/>
          </a:xfrm>
          <a:prstGeom prst="rect">
            <a:avLst/>
          </a:prstGeom>
        </p:spPr>
      </p:pic>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4" cstate="print"/>
          <a:stretch>
            <a:fillRect/>
          </a:stretch>
        </p:blipFill>
        <p:spPr>
          <a:xfrm>
            <a:off x="533648" y="6227443"/>
            <a:ext cx="1688604" cy="497125"/>
          </a:xfrm>
          <a:prstGeom prst="rect">
            <a:avLst/>
          </a:prstGeom>
        </p:spPr>
      </p:pic>
      <p:sp>
        <p:nvSpPr>
          <p:cNvPr id="7" name="TextBox 6"/>
          <p:cNvSpPr txBox="1"/>
          <p:nvPr/>
        </p:nvSpPr>
        <p:spPr>
          <a:xfrm>
            <a:off x="4086501" y="2390355"/>
            <a:ext cx="4018997" cy="1569660"/>
          </a:xfrm>
          <a:prstGeom prst="rect">
            <a:avLst/>
          </a:prstGeom>
          <a:noFill/>
        </p:spPr>
        <p:txBody>
          <a:bodyPr wrap="square" rtlCol="0">
            <a:spAutoFit/>
          </a:bodyPr>
          <a:lstStyle/>
          <a:p>
            <a:pPr algn="ctr">
              <a:spcAft>
                <a:spcPts val="1200"/>
              </a:spcAft>
            </a:pPr>
            <a:r>
              <a:rPr lang="en-US" sz="4800" smtClean="0">
                <a:solidFill>
                  <a:schemeClr val="accent1"/>
                </a:solidFill>
                <a:latin typeface="Agilo Handwriting" charset="0"/>
                <a:ea typeface="Agilo Handwriting" charset="0"/>
                <a:cs typeface="Agilo Handwriting" charset="0"/>
              </a:rPr>
              <a:t>Let’s Talk About </a:t>
            </a:r>
            <a:r>
              <a:rPr lang="en-US" sz="4800" dirty="0" smtClean="0">
                <a:solidFill>
                  <a:schemeClr val="accent1"/>
                </a:solidFill>
                <a:latin typeface="Agilo Handwriting" charset="0"/>
                <a:ea typeface="Agilo Handwriting" charset="0"/>
                <a:cs typeface="Agilo Handwriting" charset="0"/>
              </a:rPr>
              <a:t>Code Coverage</a:t>
            </a:r>
            <a:endParaRPr lang="en-US" sz="2000" dirty="0">
              <a:solidFill>
                <a:schemeClr val="accent1"/>
              </a:solidFill>
              <a:latin typeface="Agilo Handwriting" charset="0"/>
              <a:ea typeface="Agilo Handwriting" charset="0"/>
              <a:cs typeface="Agilo Handwriting" charset="0"/>
            </a:endParaRPr>
          </a:p>
        </p:txBody>
      </p:sp>
    </p:spTree>
    <p:extLst>
      <p:ext uri="{BB962C8B-B14F-4D97-AF65-F5344CB8AC3E}">
        <p14:creationId xmlns:p14="http://schemas.microsoft.com/office/powerpoint/2010/main" val="17445842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1938992"/>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Great code coverage will make your boss really happy.  He’ll be overjoyed that everything is really tested and battle hardened.</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First of all, if you develop using Test Driven Development, your code coverage will be extremely high.  We didn’t do too bad.</a:t>
            </a:r>
          </a:p>
        </p:txBody>
      </p:sp>
    </p:spTree>
    <p:extLst>
      <p:ext uri="{BB962C8B-B14F-4D97-AF65-F5344CB8AC3E}">
        <p14:creationId xmlns:p14="http://schemas.microsoft.com/office/powerpoint/2010/main" val="47601968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965" y="0"/>
            <a:ext cx="10072069" cy="6079000"/>
          </a:xfrm>
          <a:prstGeom prst="rect">
            <a:avLst/>
          </a:prstGeom>
        </p:spPr>
      </p:pic>
    </p:spTree>
    <p:extLst>
      <p:ext uri="{BB962C8B-B14F-4D97-AF65-F5344CB8AC3E}">
        <p14:creationId xmlns:p14="http://schemas.microsoft.com/office/powerpoint/2010/main" val="17735172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5447645"/>
          </a:xfrm>
          <a:prstGeom prst="rect">
            <a:avLst/>
          </a:prstGeom>
          <a:noFill/>
        </p:spPr>
        <p:txBody>
          <a:bodyPr wrap="square" rtlCol="0">
            <a:spAutoFit/>
          </a:bodyPr>
          <a:lstStyle/>
          <a:p>
            <a:pPr>
              <a:spcBef>
                <a:spcPts val="600"/>
              </a:spcBef>
            </a:pPr>
            <a:r>
              <a:rPr lang="en-US" sz="2200" b="1" dirty="0" smtClean="0">
                <a:latin typeface="Avenir Light" charset="0"/>
                <a:ea typeface="Avenir Light" charset="0"/>
                <a:cs typeface="Avenir Light" charset="0"/>
              </a:rPr>
              <a:t>HOWEVER</a:t>
            </a:r>
            <a:r>
              <a:rPr lang="en-US" sz="2200" dirty="0" smtClean="0">
                <a:latin typeface="Avenir Light" charset="0"/>
                <a:ea typeface="Avenir Light" charset="0"/>
                <a:cs typeface="Avenir Light" charset="0"/>
              </a:rPr>
              <a:t>, the code coverage tools only tell us what sections of code were executed.</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They don’t tell us anything about the quality of the code.  </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They are easy to game.  If you want great code coverage, don’t bother writing unit tests.  After all the code seems done, run a couple of really intense functional tests under </a:t>
            </a:r>
            <a:r>
              <a:rPr lang="en-US" sz="2200" dirty="0" err="1" smtClean="0">
                <a:latin typeface="Avenir Light" charset="0"/>
                <a:ea typeface="Avenir Light" charset="0"/>
                <a:cs typeface="Avenir Light" charset="0"/>
              </a:rPr>
              <a:t>Junit</a:t>
            </a:r>
            <a:r>
              <a:rPr lang="en-US" sz="2200" dirty="0" smtClean="0">
                <a:latin typeface="Avenir Light" charset="0"/>
                <a:ea typeface="Avenir Light" charset="0"/>
                <a:cs typeface="Avenir Light" charset="0"/>
              </a:rPr>
              <a:t> (which isn’t such a bad idea).  Your code coverage should be pretty good.  But you probably didn’t test (or even write) tests to handle difficult edge conditions.</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That’s where Mutation Testing comes in.  </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Mutation Testing assumes that you have 100% code coverage.  Then it messes with your code.  Inverts conditions, returns nulls instead of values, etc.  If your tests still run with the same result, then a mutation lives, and your code is missing some unit tests.</a:t>
            </a:r>
          </a:p>
        </p:txBody>
      </p:sp>
    </p:spTree>
    <p:extLst>
      <p:ext uri="{BB962C8B-B14F-4D97-AF65-F5344CB8AC3E}">
        <p14:creationId xmlns:p14="http://schemas.microsoft.com/office/powerpoint/2010/main" val="2581022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6" name="TextBox 5"/>
          <p:cNvSpPr txBox="1"/>
          <p:nvPr/>
        </p:nvSpPr>
        <p:spPr>
          <a:xfrm>
            <a:off x="533648" y="302011"/>
            <a:ext cx="11171695" cy="3108543"/>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So, how did we do?  </a:t>
            </a:r>
          </a:p>
          <a:p>
            <a:pPr>
              <a:spcBef>
                <a:spcPts val="600"/>
              </a:spcBef>
            </a:pPr>
            <a:r>
              <a:rPr lang="en-US" sz="2200" dirty="0" smtClean="0">
                <a:latin typeface="Avenir Light" charset="0"/>
                <a:ea typeface="Avenir Light" charset="0"/>
                <a:cs typeface="Avenir Light" charset="0"/>
              </a:rPr>
              <a:t>Not bad.  </a:t>
            </a:r>
          </a:p>
          <a:p>
            <a:pPr>
              <a:spcBef>
                <a:spcPts val="600"/>
              </a:spcBef>
            </a:pPr>
            <a:r>
              <a:rPr lang="en-US" sz="2200" dirty="0" smtClean="0">
                <a:latin typeface="Avenir Light" charset="0"/>
                <a:ea typeface="Avenir Light" charset="0"/>
                <a:cs typeface="Avenir Light" charset="0"/>
              </a:rPr>
              <a:t>I actually wanted more issues to show you, but because we did Test Driven Development, our coverage was quite high.</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Remember this.  Metrics in general are most useful when we look at trends, and use them as a jumping off point to have a conversation.  If you fixate on them, you are bound to be looking at the wrong things.</a:t>
            </a:r>
          </a:p>
        </p:txBody>
      </p:sp>
    </p:spTree>
    <p:extLst>
      <p:ext uri="{BB962C8B-B14F-4D97-AF65-F5344CB8AC3E}">
        <p14:creationId xmlns:p14="http://schemas.microsoft.com/office/powerpoint/2010/main" val="11282148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3117" y="124331"/>
            <a:ext cx="7891866" cy="5969679"/>
          </a:xfrm>
          <a:prstGeom prst="rect">
            <a:avLst/>
          </a:prstGeom>
        </p:spPr>
      </p:pic>
      <p:sp>
        <p:nvSpPr>
          <p:cNvPr id="7" name="TextBox 6"/>
          <p:cNvSpPr txBox="1"/>
          <p:nvPr/>
        </p:nvSpPr>
        <p:spPr>
          <a:xfrm>
            <a:off x="5749871" y="3759564"/>
            <a:ext cx="3174567" cy="1723549"/>
          </a:xfrm>
          <a:prstGeom prst="rect">
            <a:avLst/>
          </a:prstGeom>
          <a:noFill/>
        </p:spPr>
        <p:txBody>
          <a:bodyPr wrap="square" rtlCol="0">
            <a:spAutoFit/>
          </a:bodyPr>
          <a:lstStyle/>
          <a:p>
            <a:pPr algn="ctr">
              <a:spcAft>
                <a:spcPts val="1200"/>
              </a:spcAft>
            </a:pPr>
            <a:r>
              <a:rPr lang="en-US" sz="4800" dirty="0" err="1" smtClean="0">
                <a:solidFill>
                  <a:schemeClr val="accent1"/>
                </a:solidFill>
                <a:latin typeface="Agilo Handwriting" charset="0"/>
                <a:ea typeface="Agilo Handwriting" charset="0"/>
                <a:cs typeface="Agilo Handwriting" charset="0"/>
              </a:rPr>
              <a:t>JUnit</a:t>
            </a:r>
            <a:endParaRPr lang="en-US" sz="4800" dirty="0" smtClean="0">
              <a:solidFill>
                <a:schemeClr val="accent1"/>
              </a:solidFill>
              <a:latin typeface="Agilo Handwriting" charset="0"/>
              <a:ea typeface="Agilo Handwriting" charset="0"/>
              <a:cs typeface="Agilo Handwriting" charset="0"/>
            </a:endParaRPr>
          </a:p>
          <a:p>
            <a:pPr algn="ctr"/>
            <a:r>
              <a:rPr lang="en-US" sz="4800" dirty="0" smtClean="0">
                <a:solidFill>
                  <a:schemeClr val="accent1"/>
                </a:solidFill>
                <a:latin typeface="Agilo Handwriting" charset="0"/>
                <a:ea typeface="Agilo Handwriting" charset="0"/>
                <a:cs typeface="Agilo Handwriting" charset="0"/>
              </a:rPr>
              <a:t>“Hello World”</a:t>
            </a:r>
            <a:endParaRPr lang="en-US" sz="2000" dirty="0">
              <a:solidFill>
                <a:schemeClr val="accent1"/>
              </a:solidFill>
              <a:latin typeface="Agilo Handwriting" charset="0"/>
              <a:ea typeface="Agilo Handwriting" charset="0"/>
              <a:cs typeface="Agilo Handwriting" charset="0"/>
            </a:endParaRPr>
          </a:p>
        </p:txBody>
      </p:sp>
    </p:spTree>
    <p:extLst>
      <p:ext uri="{BB962C8B-B14F-4D97-AF65-F5344CB8AC3E}">
        <p14:creationId xmlns:p14="http://schemas.microsoft.com/office/powerpoint/2010/main" val="94666230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1984" y="0"/>
            <a:ext cx="6368031" cy="6064029"/>
          </a:xfrm>
          <a:prstGeom prst="rect">
            <a:avLst/>
          </a:prstGeom>
        </p:spPr>
      </p:pic>
    </p:spTree>
    <p:extLst>
      <p:ext uri="{BB962C8B-B14F-4D97-AF65-F5344CB8AC3E}">
        <p14:creationId xmlns:p14="http://schemas.microsoft.com/office/powerpoint/2010/main" val="4235415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500" y="-93243"/>
            <a:ext cx="7984999" cy="6094010"/>
          </a:xfrm>
          <a:prstGeom prst="rect">
            <a:avLst/>
          </a:prstGeom>
        </p:spPr>
      </p:pic>
    </p:spTree>
    <p:extLst>
      <p:ext uri="{BB962C8B-B14F-4D97-AF65-F5344CB8AC3E}">
        <p14:creationId xmlns:p14="http://schemas.microsoft.com/office/powerpoint/2010/main" val="10420911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9389" y="0"/>
            <a:ext cx="9149097" cy="6094010"/>
          </a:xfrm>
          <a:prstGeom prst="rect">
            <a:avLst/>
          </a:prstGeom>
        </p:spPr>
      </p:pic>
      <p:sp>
        <p:nvSpPr>
          <p:cNvPr id="6" name="TextBox 5"/>
          <p:cNvSpPr txBox="1"/>
          <p:nvPr/>
        </p:nvSpPr>
        <p:spPr>
          <a:xfrm>
            <a:off x="7905675" y="323182"/>
            <a:ext cx="4286325" cy="5447645"/>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Yes.  </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We are looking at the end.</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Many thanks to all who contributed and persevered during this long day.</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Be sure to contact me when issues arise.  Even if it’s just to chat.</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Time for questions, answers, debate, and then depart.</a:t>
            </a:r>
          </a:p>
        </p:txBody>
      </p:sp>
    </p:spTree>
    <p:extLst>
      <p:ext uri="{BB962C8B-B14F-4D97-AF65-F5344CB8AC3E}">
        <p14:creationId xmlns:p14="http://schemas.microsoft.com/office/powerpoint/2010/main" val="108968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ctrTitle"/>
          </p:nvPr>
        </p:nvSpPr>
        <p:spPr>
          <a:xfrm>
            <a:off x="1153871" y="3056111"/>
            <a:ext cx="10430358" cy="548621"/>
          </a:xfrm>
        </p:spPr>
        <p:txBody>
          <a:bodyPr>
            <a:normAutofit fontScale="90000"/>
          </a:bodyPr>
          <a:lstStyle/>
          <a:p>
            <a:r>
              <a:rPr lang="en-US" altLang="en-US" sz="3500" dirty="0">
                <a:latin typeface="Avenir Book" charset="0"/>
                <a:ea typeface="Avenir Book" charset="0"/>
                <a:cs typeface="Avenir Book" charset="0"/>
              </a:rPr>
              <a:t>TDD for the </a:t>
            </a:r>
            <a:r>
              <a:rPr lang="en-US" altLang="en-US" sz="3500" dirty="0" err="1">
                <a:latin typeface="Avenir Book" charset="0"/>
                <a:ea typeface="Avenir Book" charset="0"/>
                <a:cs typeface="Avenir Book" charset="0"/>
              </a:rPr>
              <a:t>newb</a:t>
            </a:r>
            <a:r>
              <a:rPr lang="en-US" altLang="en-US" sz="3500" dirty="0">
                <a:latin typeface="Avenir Book" charset="0"/>
                <a:ea typeface="Avenir Book" charset="0"/>
                <a:cs typeface="Avenir Book" charset="0"/>
              </a:rPr>
              <a:t> </a:t>
            </a:r>
            <a:r>
              <a:rPr lang="en-US" altLang="en-US" sz="3500" dirty="0" smtClean="0">
                <a:latin typeface="Avenir Book" charset="0"/>
                <a:ea typeface="Avenir Book" charset="0"/>
                <a:cs typeface="Avenir Book" charset="0"/>
              </a:rPr>
              <a:t>Who Wants </a:t>
            </a:r>
            <a:r>
              <a:rPr lang="en-US" altLang="en-US" sz="3500" dirty="0">
                <a:latin typeface="Avenir Book" charset="0"/>
                <a:ea typeface="Avenir Book" charset="0"/>
                <a:cs typeface="Avenir Book" charset="0"/>
              </a:rPr>
              <a:t>to </a:t>
            </a:r>
            <a:r>
              <a:rPr lang="en-US" altLang="en-US" sz="3500" dirty="0" smtClean="0">
                <a:latin typeface="Avenir Book" charset="0"/>
                <a:ea typeface="Avenir Book" charset="0"/>
                <a:cs typeface="Avenir Book" charset="0"/>
              </a:rPr>
              <a:t>Become </a:t>
            </a:r>
            <a:r>
              <a:rPr lang="en-US" altLang="en-US" sz="3500" dirty="0">
                <a:latin typeface="Avenir Book" charset="0"/>
                <a:ea typeface="Avenir Book" charset="0"/>
                <a:cs typeface="Avenir Book" charset="0"/>
              </a:rPr>
              <a:t>an </a:t>
            </a:r>
            <a:r>
              <a:rPr lang="en-US" altLang="en-US" sz="3500" dirty="0" smtClean="0">
                <a:latin typeface="Avenir Book" charset="0"/>
                <a:ea typeface="Avenir Book" charset="0"/>
                <a:cs typeface="Avenir Book" charset="0"/>
              </a:rPr>
              <a:t>Apprentice</a:t>
            </a:r>
            <a:endParaRPr lang="en-US" altLang="en-US" sz="3500" dirty="0">
              <a:latin typeface="Avenir Book" charset="0"/>
              <a:ea typeface="Avenir Book" charset="0"/>
              <a:cs typeface="Avenir Book" charset="0"/>
            </a:endParaRPr>
          </a:p>
        </p:txBody>
      </p:sp>
      <p:sp>
        <p:nvSpPr>
          <p:cNvPr id="6" name="Subtitle 2"/>
          <p:cNvSpPr>
            <a:spLocks noGrp="1"/>
          </p:cNvSpPr>
          <p:nvPr>
            <p:ph type="subTitle" idx="1"/>
          </p:nvPr>
        </p:nvSpPr>
        <p:spPr>
          <a:xfrm>
            <a:off x="2908297" y="4231037"/>
            <a:ext cx="6400800" cy="1189218"/>
          </a:xfrm>
        </p:spPr>
        <p:txBody>
          <a:bodyPr rtlCol="0">
            <a:normAutofit/>
          </a:bodyPr>
          <a:lstStyle/>
          <a:p>
            <a:pPr>
              <a:defRPr/>
            </a:pPr>
            <a:r>
              <a:rPr lang="en-US" dirty="0" smtClean="0">
                <a:solidFill>
                  <a:schemeClr val="tx1">
                    <a:lumMod val="50000"/>
                    <a:lumOff val="50000"/>
                  </a:schemeClr>
                </a:solidFill>
                <a:latin typeface="Avenir Book" charset="0"/>
                <a:ea typeface="Avenir Book" charset="0"/>
                <a:cs typeface="Avenir Book" charset="0"/>
              </a:rPr>
              <a:t>Howard Deiner</a:t>
            </a:r>
          </a:p>
          <a:p>
            <a:pPr>
              <a:defRPr/>
            </a:pPr>
            <a:r>
              <a:rPr lang="en-US" sz="1800" dirty="0" smtClean="0">
                <a:solidFill>
                  <a:schemeClr val="tx1">
                    <a:lumMod val="50000"/>
                    <a:lumOff val="50000"/>
                  </a:schemeClr>
                </a:solidFill>
                <a:latin typeface="Avenir Book" charset="0"/>
                <a:ea typeface="Avenir Book" charset="0"/>
                <a:cs typeface="Avenir Book" charset="0"/>
              </a:rPr>
              <a:t>Agile Technical Practices and Process Coach</a:t>
            </a:r>
          </a:p>
          <a:p>
            <a:pPr>
              <a:defRPr/>
            </a:pPr>
            <a:r>
              <a:rPr lang="en-US" sz="1800" dirty="0" err="1" smtClean="0">
                <a:solidFill>
                  <a:schemeClr val="tx1">
                    <a:lumMod val="50000"/>
                    <a:lumOff val="50000"/>
                  </a:schemeClr>
                </a:solidFill>
                <a:latin typeface="Avenir Book" charset="0"/>
                <a:ea typeface="Avenir Book" charset="0"/>
                <a:cs typeface="Avenir Book" charset="0"/>
              </a:rPr>
              <a:t>SolutionsIQ</a:t>
            </a:r>
            <a:r>
              <a:rPr lang="en-US" sz="1800" dirty="0" smtClean="0">
                <a:solidFill>
                  <a:schemeClr val="tx1">
                    <a:lumMod val="50000"/>
                    <a:lumOff val="50000"/>
                  </a:schemeClr>
                </a:solidFill>
                <a:latin typeface="Avenir Book" charset="0"/>
                <a:ea typeface="Avenir Book" charset="0"/>
                <a:cs typeface="Avenir Book" charset="0"/>
              </a:rPr>
              <a:t>, Redmond WA, USA</a:t>
            </a:r>
            <a:endParaRPr lang="en-US" sz="1800" dirty="0">
              <a:solidFill>
                <a:schemeClr val="tx1">
                  <a:lumMod val="50000"/>
                  <a:lumOff val="50000"/>
                </a:schemeClr>
              </a:solidFill>
              <a:latin typeface="Avenir Book" charset="0"/>
              <a:ea typeface="Avenir Book" charset="0"/>
              <a:cs typeface="Avenir Book" charset="0"/>
            </a:endParaRPr>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0" name="Picture 9" descr="devweek_logo_black.png"/>
          <p:cNvPicPr>
            <a:picLocks noChangeAspect="1"/>
          </p:cNvPicPr>
          <p:nvPr/>
        </p:nvPicPr>
        <p:blipFill>
          <a:blip r:embed="rId3" cstate="print"/>
          <a:stretch>
            <a:fillRect/>
          </a:stretch>
        </p:blipFill>
        <p:spPr>
          <a:xfrm>
            <a:off x="2992009" y="998677"/>
            <a:ext cx="6233377" cy="1656000"/>
          </a:xfrm>
          <a:prstGeom prst="rect">
            <a:avLst/>
          </a:prstGeom>
        </p:spPr>
      </p:pic>
      <p:pic>
        <p:nvPicPr>
          <p:cNvPr id="12" name="Picture 11" descr="devweek_logo_white.png"/>
          <p:cNvPicPr>
            <a:picLocks noChangeAspect="1"/>
          </p:cNvPicPr>
          <p:nvPr/>
        </p:nvPicPr>
        <p:blipFill>
          <a:blip r:embed="rId4" cstate="print"/>
          <a:stretch>
            <a:fillRect/>
          </a:stretch>
        </p:blipFill>
        <p:spPr>
          <a:xfrm>
            <a:off x="533648" y="6227443"/>
            <a:ext cx="1688604" cy="497125"/>
          </a:xfrm>
          <a:prstGeom prst="rect">
            <a:avLst/>
          </a:prstGeom>
        </p:spPr>
      </p:pic>
    </p:spTree>
    <p:extLst>
      <p:ext uri="{BB962C8B-B14F-4D97-AF65-F5344CB8AC3E}">
        <p14:creationId xmlns:p14="http://schemas.microsoft.com/office/powerpoint/2010/main" val="10859409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43478"/>
            <a:ext cx="10839525" cy="5847755"/>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Write a class called “</a:t>
            </a:r>
            <a:r>
              <a:rPr lang="en-US" sz="2200" dirty="0" err="1" smtClean="0">
                <a:latin typeface="Avenir Light" charset="0"/>
                <a:ea typeface="Avenir Light" charset="0"/>
                <a:cs typeface="Avenir Light" charset="0"/>
              </a:rPr>
              <a:t>HelloWorld</a:t>
            </a:r>
            <a:r>
              <a:rPr lang="en-US" sz="2200" dirty="0" smtClean="0">
                <a:latin typeface="Avenir Light" charset="0"/>
                <a:ea typeface="Avenir Light" charset="0"/>
                <a:cs typeface="Avenir Light" charset="0"/>
              </a:rPr>
              <a:t>”.</a:t>
            </a:r>
          </a:p>
          <a:p>
            <a:pPr>
              <a:spcBef>
                <a:spcPts val="600"/>
              </a:spcBef>
            </a:pPr>
            <a:endParaRPr lang="en-US" sz="10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This class will have a String method called “</a:t>
            </a:r>
            <a:r>
              <a:rPr lang="en-US" sz="2200" dirty="0" err="1" smtClean="0">
                <a:latin typeface="Avenir Light" charset="0"/>
                <a:ea typeface="Avenir Light" charset="0"/>
                <a:cs typeface="Avenir Light" charset="0"/>
              </a:rPr>
              <a:t>respondTo</a:t>
            </a:r>
            <a:r>
              <a:rPr lang="en-US" sz="2200" dirty="0" smtClean="0">
                <a:latin typeface="Avenir Light" charset="0"/>
                <a:ea typeface="Avenir Light" charset="0"/>
                <a:cs typeface="Avenir Light" charset="0"/>
              </a:rPr>
              <a:t>”, </a:t>
            </a:r>
            <a:r>
              <a:rPr lang="en-US" sz="2200" dirty="0" err="1" smtClean="0">
                <a:latin typeface="Avenir Light" charset="0"/>
                <a:ea typeface="Avenir Light" charset="0"/>
                <a:cs typeface="Avenir Light" charset="0"/>
              </a:rPr>
              <a:t>whichs</a:t>
            </a:r>
            <a:r>
              <a:rPr lang="en-US" sz="2200" dirty="0" smtClean="0">
                <a:latin typeface="Avenir Light" charset="0"/>
                <a:ea typeface="Avenir Light" charset="0"/>
                <a:cs typeface="Avenir Light" charset="0"/>
              </a:rPr>
              <a:t> takes one String parameter.</a:t>
            </a:r>
          </a:p>
          <a:p>
            <a:pPr>
              <a:spcBef>
                <a:spcPts val="600"/>
              </a:spcBef>
            </a:pPr>
            <a:endParaRPr lang="en-US" sz="10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We want to have an object of the </a:t>
            </a:r>
            <a:r>
              <a:rPr lang="en-US" sz="2200" dirty="0" err="1" smtClean="0">
                <a:latin typeface="Avenir Light" charset="0"/>
                <a:ea typeface="Avenir Light" charset="0"/>
                <a:cs typeface="Avenir Light" charset="0"/>
              </a:rPr>
              <a:t>HelloWorld</a:t>
            </a:r>
            <a:r>
              <a:rPr lang="en-US" sz="2200" dirty="0" smtClean="0">
                <a:latin typeface="Avenir Light" charset="0"/>
                <a:ea typeface="Avenir Light" charset="0"/>
                <a:cs typeface="Avenir Light" charset="0"/>
              </a:rPr>
              <a:t> class </a:t>
            </a:r>
            <a:r>
              <a:rPr lang="en-US" sz="2200" dirty="0" err="1" smtClean="0">
                <a:latin typeface="Avenir Light" charset="0"/>
                <a:ea typeface="Avenir Light" charset="0"/>
                <a:cs typeface="Avenir Light" charset="0"/>
              </a:rPr>
              <a:t>respondTo</a:t>
            </a:r>
            <a:r>
              <a:rPr lang="en-US" sz="2200" dirty="0" smtClean="0">
                <a:latin typeface="Avenir Light" charset="0"/>
                <a:ea typeface="Avenir Light" charset="0"/>
                <a:cs typeface="Avenir Light" charset="0"/>
              </a:rPr>
              <a:t> “hello” with “world”.</a:t>
            </a:r>
          </a:p>
          <a:p>
            <a:pPr>
              <a:spcBef>
                <a:spcPts val="600"/>
              </a:spcBef>
            </a:pPr>
            <a:endParaRPr lang="en-US" sz="1000" dirty="0" smtClean="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And we want an object of the </a:t>
            </a:r>
            <a:r>
              <a:rPr lang="en-US" sz="2200" dirty="0" err="1" smtClean="0">
                <a:latin typeface="Avenir Light" charset="0"/>
                <a:ea typeface="Avenir Light" charset="0"/>
                <a:cs typeface="Avenir Light" charset="0"/>
              </a:rPr>
              <a:t>HelloWorld</a:t>
            </a:r>
            <a:r>
              <a:rPr lang="en-US" sz="2200" dirty="0" smtClean="0">
                <a:latin typeface="Avenir Light" charset="0"/>
                <a:ea typeface="Avenir Light" charset="0"/>
                <a:cs typeface="Avenir Light" charset="0"/>
              </a:rPr>
              <a:t> class </a:t>
            </a:r>
            <a:r>
              <a:rPr lang="en-US" sz="2200" dirty="0" err="1" smtClean="0">
                <a:latin typeface="Avenir Light" charset="0"/>
                <a:ea typeface="Avenir Light" charset="0"/>
                <a:cs typeface="Avenir Light" charset="0"/>
              </a:rPr>
              <a:t>respondTo</a:t>
            </a:r>
            <a:r>
              <a:rPr lang="en-US" sz="2200" dirty="0" smtClean="0">
                <a:latin typeface="Avenir Light" charset="0"/>
                <a:ea typeface="Avenir Light" charset="0"/>
                <a:cs typeface="Avenir Light" charset="0"/>
              </a:rPr>
              <a:t> “Bernie” with “Sanders”.</a:t>
            </a:r>
          </a:p>
          <a:p>
            <a:pPr>
              <a:spcBef>
                <a:spcPts val="600"/>
              </a:spcBef>
            </a:pPr>
            <a:endParaRPr lang="en-US" sz="10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Let’s do this together, writing the code using the TDD 5 Step Cycle:</a:t>
            </a:r>
          </a:p>
          <a:p>
            <a:pPr>
              <a:spcBef>
                <a:spcPts val="600"/>
              </a:spcBef>
            </a:pPr>
            <a:endParaRPr lang="en-US" sz="1000" dirty="0" smtClean="0">
              <a:latin typeface="Avenir Light" charset="0"/>
              <a:ea typeface="Avenir Light" charset="0"/>
              <a:cs typeface="Avenir Light" charset="0"/>
            </a:endParaRPr>
          </a:p>
          <a:p>
            <a:pPr marL="800100" lvl="1" indent="-342900">
              <a:spcBef>
                <a:spcPts val="600"/>
              </a:spcBef>
              <a:buFont typeface="Arial" charset="0"/>
              <a:buChar char="•"/>
            </a:pPr>
            <a:r>
              <a:rPr lang="en-US" sz="2200" dirty="0" smtClean="0">
                <a:latin typeface="Avenir Light" charset="0"/>
                <a:ea typeface="Avenir Light" charset="0"/>
                <a:cs typeface="Avenir Light" charset="0"/>
              </a:rPr>
              <a:t>Write a test</a:t>
            </a:r>
          </a:p>
          <a:p>
            <a:pPr marL="800100" lvl="1" indent="-342900">
              <a:spcBef>
                <a:spcPts val="600"/>
              </a:spcBef>
              <a:buFont typeface="Arial" charset="0"/>
              <a:buChar char="•"/>
            </a:pPr>
            <a:r>
              <a:rPr lang="en-US" sz="2200" dirty="0" smtClean="0">
                <a:latin typeface="Avenir Light" charset="0"/>
                <a:ea typeface="Avenir Light" charset="0"/>
                <a:cs typeface="Avenir Light" charset="0"/>
              </a:rPr>
              <a:t>Make sure the test fails for the right reason</a:t>
            </a:r>
          </a:p>
          <a:p>
            <a:pPr marL="800100" lvl="1" indent="-342900">
              <a:spcBef>
                <a:spcPts val="600"/>
              </a:spcBef>
              <a:buFont typeface="Arial" charset="0"/>
              <a:buChar char="•"/>
            </a:pPr>
            <a:r>
              <a:rPr lang="en-US" sz="2200" dirty="0" smtClean="0">
                <a:latin typeface="Avenir Light" charset="0"/>
                <a:ea typeface="Avenir Light" charset="0"/>
                <a:cs typeface="Avenir Light" charset="0"/>
              </a:rPr>
              <a:t>Write just enough code to make the test pass</a:t>
            </a:r>
          </a:p>
          <a:p>
            <a:pPr marL="800100" lvl="1" indent="-342900">
              <a:spcBef>
                <a:spcPts val="600"/>
              </a:spcBef>
              <a:buFont typeface="Arial" charset="0"/>
              <a:buChar char="•"/>
            </a:pPr>
            <a:r>
              <a:rPr lang="en-US" sz="2200" dirty="0" smtClean="0">
                <a:latin typeface="Avenir Light" charset="0"/>
                <a:ea typeface="Avenir Light" charset="0"/>
                <a:cs typeface="Avenir Light" charset="0"/>
              </a:rPr>
              <a:t>Make sure that all the tests still pass</a:t>
            </a:r>
          </a:p>
          <a:p>
            <a:pPr marL="800100" lvl="1" indent="-342900">
              <a:spcBef>
                <a:spcPts val="600"/>
              </a:spcBef>
              <a:buFont typeface="Arial" charset="0"/>
              <a:buChar char="•"/>
            </a:pPr>
            <a:r>
              <a:rPr lang="en-US" sz="2200" dirty="0" smtClean="0">
                <a:latin typeface="Avenir Light" charset="0"/>
                <a:ea typeface="Avenir Light" charset="0"/>
                <a:cs typeface="Avenir Light" charset="0"/>
              </a:rPr>
              <a:t>Refactor</a:t>
            </a:r>
          </a:p>
        </p:txBody>
      </p:sp>
    </p:spTree>
    <p:extLst>
      <p:ext uri="{BB962C8B-B14F-4D97-AF65-F5344CB8AC3E}">
        <p14:creationId xmlns:p14="http://schemas.microsoft.com/office/powerpoint/2010/main" val="5453561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8082" y="17466"/>
            <a:ext cx="8395836" cy="6076544"/>
          </a:xfrm>
          <a:prstGeom prst="rect">
            <a:avLst/>
          </a:prstGeom>
        </p:spPr>
      </p:pic>
      <p:sp>
        <p:nvSpPr>
          <p:cNvPr id="8" name="TextBox 7"/>
          <p:cNvSpPr txBox="1"/>
          <p:nvPr/>
        </p:nvSpPr>
        <p:spPr>
          <a:xfrm rot="197486">
            <a:off x="3794500" y="2191290"/>
            <a:ext cx="2774197" cy="3046988"/>
          </a:xfrm>
          <a:prstGeom prst="rect">
            <a:avLst/>
          </a:prstGeom>
          <a:noFill/>
        </p:spPr>
        <p:txBody>
          <a:bodyPr wrap="square" rtlCol="0">
            <a:spAutoFit/>
          </a:bodyPr>
          <a:lstStyle/>
          <a:p>
            <a:pPr algn="ctr"/>
            <a:r>
              <a:rPr lang="en-US" sz="4800" smtClean="0">
                <a:solidFill>
                  <a:schemeClr val="accent1"/>
                </a:solidFill>
                <a:latin typeface="Agilo Handwriting" charset="0"/>
                <a:ea typeface="Agilo Handwriting" charset="0"/>
                <a:cs typeface="Agilo Handwriting" charset="0"/>
              </a:rPr>
              <a:t>What’s in store for the rest </a:t>
            </a:r>
            <a:r>
              <a:rPr lang="en-US" sz="4800" dirty="0" smtClean="0">
                <a:solidFill>
                  <a:schemeClr val="accent1"/>
                </a:solidFill>
                <a:latin typeface="Agilo Handwriting" charset="0"/>
                <a:ea typeface="Agilo Handwriting" charset="0"/>
                <a:cs typeface="Agilo Handwriting" charset="0"/>
              </a:rPr>
              <a:t>of </a:t>
            </a:r>
            <a:r>
              <a:rPr lang="en-US" sz="4800" smtClean="0">
                <a:solidFill>
                  <a:schemeClr val="accent1"/>
                </a:solidFill>
                <a:latin typeface="Agilo Handwriting" charset="0"/>
                <a:ea typeface="Agilo Handwriting" charset="0"/>
                <a:cs typeface="Agilo Handwriting" charset="0"/>
              </a:rPr>
              <a:t>the day?</a:t>
            </a:r>
            <a:endParaRPr lang="en-US" sz="2000" dirty="0">
              <a:solidFill>
                <a:schemeClr val="accent1"/>
              </a:solidFill>
              <a:latin typeface="Agilo Handwriting" charset="0"/>
              <a:ea typeface="Agilo Handwriting" charset="0"/>
              <a:cs typeface="Agilo Handwriting" charset="0"/>
            </a:endParaRPr>
          </a:p>
        </p:txBody>
      </p:sp>
    </p:spTree>
    <p:extLst>
      <p:ext uri="{BB962C8B-B14F-4D97-AF65-F5344CB8AC3E}">
        <p14:creationId xmlns:p14="http://schemas.microsoft.com/office/powerpoint/2010/main" val="14286703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5601533"/>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The theme for the day’s work revolves around a website that we intend to build.</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Said website will allow a Customer to use one of their </a:t>
            </a:r>
            <a:r>
              <a:rPr lang="en-US" sz="2200" dirty="0" err="1" smtClean="0">
                <a:latin typeface="Avenir Light" charset="0"/>
                <a:ea typeface="Avenir Light" charset="0"/>
                <a:cs typeface="Avenir Light" charset="0"/>
              </a:rPr>
              <a:t>CreditCards</a:t>
            </a:r>
            <a:r>
              <a:rPr lang="en-US" sz="2200" dirty="0" smtClean="0">
                <a:latin typeface="Avenir Light" charset="0"/>
                <a:ea typeface="Avenir Light" charset="0"/>
                <a:cs typeface="Avenir Light" charset="0"/>
              </a:rPr>
              <a:t> to buy from a Merchant.  (I know.  A totally unique idea).</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We will be constructing the three classes from above.  </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We will be doing a lot of field </a:t>
            </a:r>
            <a:r>
              <a:rPr lang="en-US" sz="2200" dirty="0" err="1" smtClean="0">
                <a:latin typeface="Avenir Light" charset="0"/>
                <a:ea typeface="Avenir Light" charset="0"/>
                <a:cs typeface="Avenir Light" charset="0"/>
              </a:rPr>
              <a:t>validation,and</a:t>
            </a:r>
            <a:r>
              <a:rPr lang="en-US" sz="2200" dirty="0" smtClean="0">
                <a:latin typeface="Avenir Light" charset="0"/>
                <a:ea typeface="Avenir Light" charset="0"/>
                <a:cs typeface="Avenir Light" charset="0"/>
              </a:rPr>
              <a:t> testing that the validations </a:t>
            </a:r>
            <a:r>
              <a:rPr lang="en-US" sz="2200" dirty="0" err="1" smtClean="0">
                <a:latin typeface="Avenir Light" charset="0"/>
                <a:ea typeface="Avenir Light" charset="0"/>
                <a:cs typeface="Avenir Light" charset="0"/>
              </a:rPr>
              <a:t>repond</a:t>
            </a:r>
            <a:r>
              <a:rPr lang="en-US" sz="2200" dirty="0" smtClean="0">
                <a:latin typeface="Avenir Light" charset="0"/>
                <a:ea typeface="Avenir Light" charset="0"/>
                <a:cs typeface="Avenir Light" charset="0"/>
              </a:rPr>
              <a:t> properly.</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Later in the day, we will be doing some validation on UK postal </a:t>
            </a:r>
            <a:r>
              <a:rPr lang="en-US" sz="2200" dirty="0">
                <a:latin typeface="Avenir Light" charset="0"/>
                <a:ea typeface="Avenir Light" charset="0"/>
                <a:cs typeface="Avenir Light" charset="0"/>
              </a:rPr>
              <a:t>codes using Web Service APIs provided by </a:t>
            </a:r>
            <a:r>
              <a:rPr lang="en-US" sz="2200" dirty="0">
                <a:latin typeface="Avenir Light" charset="0"/>
                <a:ea typeface="Avenir Light" charset="0"/>
                <a:cs typeface="Avenir Light" charset="0"/>
                <a:hlinkClick r:id="rId4"/>
              </a:rPr>
              <a:t>https://</a:t>
            </a:r>
            <a:r>
              <a:rPr lang="en-US" sz="2200" dirty="0" smtClean="0">
                <a:latin typeface="Avenir Light" charset="0"/>
                <a:ea typeface="Avenir Light" charset="0"/>
                <a:cs typeface="Avenir Light" charset="0"/>
                <a:hlinkClick r:id="rId4"/>
              </a:rPr>
              <a:t>postcodes.io</a:t>
            </a:r>
            <a:r>
              <a:rPr lang="en-US" sz="2200" dirty="0" smtClean="0">
                <a:latin typeface="Avenir Light" charset="0"/>
                <a:ea typeface="Avenir Light" charset="0"/>
                <a:cs typeface="Avenir Light" charset="0"/>
              </a:rPr>
              <a:t>.  We will also be collecting geolocation data.</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And finally, our project will calculate distance between Customer and Merchant addresses.  Mostly, so we have some more code to develop using TDD.  </a:t>
            </a:r>
          </a:p>
        </p:txBody>
      </p:sp>
    </p:spTree>
    <p:extLst>
      <p:ext uri="{BB962C8B-B14F-4D97-AF65-F5344CB8AC3E}">
        <p14:creationId xmlns:p14="http://schemas.microsoft.com/office/powerpoint/2010/main" val="12640281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3002</TotalTime>
  <Words>4559</Words>
  <Application>Microsoft Macintosh PowerPoint</Application>
  <PresentationFormat>Widescreen</PresentationFormat>
  <Paragraphs>542</Paragraphs>
  <Slides>63</Slides>
  <Notes>63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Agilo Handwriting</vt:lpstr>
      <vt:lpstr>Arial</vt:lpstr>
      <vt:lpstr>Avenir Book</vt:lpstr>
      <vt:lpstr>Avenir Light</vt:lpstr>
      <vt:lpstr>Calibri</vt:lpstr>
      <vt:lpstr>Calibri Light</vt:lpstr>
      <vt:lpstr>Consolas</vt:lpstr>
      <vt:lpstr>Noteworthy Light</vt:lpstr>
      <vt:lpstr>Wingdings</vt:lpstr>
      <vt:lpstr>Office Theme</vt:lpstr>
      <vt:lpstr>TDD for the newb Who Wants to Become an Apprentice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TDD for the newb Who Wants to Become an Apprentice</vt:lpstr>
    </vt:vector>
  </TitlesOfParts>
  <Company>Publicis Groupe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creator>Chris Handsley</dc:creator>
  <cp:lastModifiedBy>Howard Deiner</cp:lastModifiedBy>
  <cp:revision>97</cp:revision>
  <dcterms:created xsi:type="dcterms:W3CDTF">2015-02-16T14:05:34Z</dcterms:created>
  <dcterms:modified xsi:type="dcterms:W3CDTF">2016-04-18T18:01:30Z</dcterms:modified>
</cp:coreProperties>
</file>